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66" r:id="rId2"/>
    <p:sldMasterId id="2147483679" r:id="rId3"/>
    <p:sldMasterId id="2147483692" r:id="rId4"/>
  </p:sldMasterIdLst>
  <p:notesMasterIdLst>
    <p:notesMasterId r:id="rId84"/>
  </p:notesMasterIdLst>
  <p:sldIdLst>
    <p:sldId id="256" r:id="rId5"/>
    <p:sldId id="257" r:id="rId6"/>
    <p:sldId id="258" r:id="rId7"/>
    <p:sldId id="359" r:id="rId8"/>
    <p:sldId id="364" r:id="rId9"/>
    <p:sldId id="362" r:id="rId10"/>
    <p:sldId id="369" r:id="rId11"/>
    <p:sldId id="363" r:id="rId12"/>
    <p:sldId id="367" r:id="rId13"/>
    <p:sldId id="365" r:id="rId14"/>
    <p:sldId id="259" r:id="rId15"/>
    <p:sldId id="260" r:id="rId16"/>
    <p:sldId id="325" r:id="rId17"/>
    <p:sldId id="261" r:id="rId18"/>
    <p:sldId id="315" r:id="rId19"/>
    <p:sldId id="264" r:id="rId20"/>
    <p:sldId id="265" r:id="rId21"/>
    <p:sldId id="269" r:id="rId22"/>
    <p:sldId id="270" r:id="rId23"/>
    <p:sldId id="271" r:id="rId24"/>
    <p:sldId id="273" r:id="rId25"/>
    <p:sldId id="274" r:id="rId26"/>
    <p:sldId id="275" r:id="rId27"/>
    <p:sldId id="276" r:id="rId28"/>
    <p:sldId id="277" r:id="rId29"/>
    <p:sldId id="278" r:id="rId30"/>
    <p:sldId id="281" r:id="rId31"/>
    <p:sldId id="282" r:id="rId32"/>
    <p:sldId id="283" r:id="rId33"/>
    <p:sldId id="327" r:id="rId34"/>
    <p:sldId id="286" r:id="rId35"/>
    <p:sldId id="287" r:id="rId36"/>
    <p:sldId id="343" r:id="rId37"/>
    <p:sldId id="344" r:id="rId38"/>
    <p:sldId id="354" r:id="rId39"/>
    <p:sldId id="345" r:id="rId40"/>
    <p:sldId id="346" r:id="rId41"/>
    <p:sldId id="347" r:id="rId42"/>
    <p:sldId id="290" r:id="rId43"/>
    <p:sldId id="284" r:id="rId44"/>
    <p:sldId id="285" r:id="rId45"/>
    <p:sldId id="291" r:id="rId46"/>
    <p:sldId id="292" r:id="rId47"/>
    <p:sldId id="293" r:id="rId48"/>
    <p:sldId id="294" r:id="rId49"/>
    <p:sldId id="328" r:id="rId50"/>
    <p:sldId id="295" r:id="rId51"/>
    <p:sldId id="296" r:id="rId52"/>
    <p:sldId id="297" r:id="rId53"/>
    <p:sldId id="298" r:id="rId54"/>
    <p:sldId id="355" r:id="rId55"/>
    <p:sldId id="356" r:id="rId56"/>
    <p:sldId id="357" r:id="rId57"/>
    <p:sldId id="358" r:id="rId58"/>
    <p:sldId id="341" r:id="rId59"/>
    <p:sldId id="300" r:id="rId60"/>
    <p:sldId id="301" r:id="rId61"/>
    <p:sldId id="316" r:id="rId62"/>
    <p:sldId id="321" r:id="rId63"/>
    <p:sldId id="335" r:id="rId64"/>
    <p:sldId id="336" r:id="rId65"/>
    <p:sldId id="352" r:id="rId66"/>
    <p:sldId id="337" r:id="rId67"/>
    <p:sldId id="302" r:id="rId68"/>
    <p:sldId id="338" r:id="rId69"/>
    <p:sldId id="339" r:id="rId70"/>
    <p:sldId id="340" r:id="rId71"/>
    <p:sldId id="333" r:id="rId72"/>
    <p:sldId id="304" r:id="rId73"/>
    <p:sldId id="305" r:id="rId74"/>
    <p:sldId id="306" r:id="rId75"/>
    <p:sldId id="307" r:id="rId76"/>
    <p:sldId id="308" r:id="rId77"/>
    <p:sldId id="309" r:id="rId78"/>
    <p:sldId id="310" r:id="rId79"/>
    <p:sldId id="311" r:id="rId80"/>
    <p:sldId id="313" r:id="rId81"/>
    <p:sldId id="314" r:id="rId82"/>
    <p:sldId id="324" r:id="rId83"/>
  </p:sldIdLst>
  <p:sldSz cx="8999538" cy="6840538"/>
  <p:notesSz cx="7559675" cy="10691813"/>
  <p:defaultTextStyle>
    <a:defPPr>
      <a:defRPr lang="en-GB"/>
    </a:defPPr>
    <a:lvl1pPr algn="l" defTabSz="449169"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795" indent="-285691" algn="l" defTabSz="449169"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2762" indent="-228552" algn="l" defTabSz="449169"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599866" indent="-228552" algn="l" defTabSz="449169"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6971" indent="-228552" algn="l" defTabSz="449169"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5524" algn="l" defTabSz="91421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2630" algn="l" defTabSz="91421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199734" algn="l" defTabSz="91421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6840" algn="l" defTabSz="91421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CAFF"/>
    <a:srgbClr val="0084D1"/>
    <a:srgbClr val="999999"/>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72" autoAdjust="0"/>
  </p:normalViewPr>
  <p:slideViewPr>
    <p:cSldViewPr>
      <p:cViewPr varScale="1">
        <p:scale>
          <a:sx n="101" d="100"/>
          <a:sy n="101" d="100"/>
        </p:scale>
        <p:origin x="1962"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2904"/>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microsoft.com/office/2015/10/relationships/revisionInfo" Target="revisionInfo.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2015 (FADN)</c:v>
                </c:pt>
              </c:strCache>
            </c:strRef>
          </c:tx>
          <c:spPr>
            <a:solidFill>
              <a:schemeClr val="accent1"/>
            </a:solidFill>
          </c:spPr>
          <c:invertIfNegative val="0"/>
          <c:dPt>
            <c:idx val="3"/>
            <c:invertIfNegative val="0"/>
            <c:bubble3D val="0"/>
            <c:spPr>
              <a:solidFill>
                <a:srgbClr val="FF0000"/>
              </a:solidFill>
            </c:spPr>
            <c:extLst>
              <c:ext xmlns:c16="http://schemas.microsoft.com/office/drawing/2014/chart" uri="{C3380CC4-5D6E-409C-BE32-E72D297353CC}">
                <c16:uniqueId val="{00000001-FF9F-4D0A-8DD5-EB4B20E0C54C}"/>
              </c:ext>
            </c:extLst>
          </c:dPt>
          <c:dLbls>
            <c:dLbl>
              <c:idx val="0"/>
              <c:tx>
                <c:rich>
                  <a:bodyPr/>
                  <a:lstStyle/>
                  <a:p>
                    <a:r>
                      <a:rPr lang="et-EE" dirty="0"/>
                      <a:t>2249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9F-4D0A-8DD5-EB4B20E0C54C}"/>
                </c:ext>
              </c:extLst>
            </c:dLbl>
            <c:dLbl>
              <c:idx val="1"/>
              <c:layout>
                <c:manualLayout>
                  <c:x val="9.5770151636073424E-3"/>
                  <c:y val="-5.6278572731081706E-3"/>
                </c:manualLayout>
              </c:layout>
              <c:tx>
                <c:rich>
                  <a:bodyPr/>
                  <a:lstStyle/>
                  <a:p>
                    <a:r>
                      <a:rPr lang="et-EE" dirty="0"/>
                      <a:t>2434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9F-4D0A-8DD5-EB4B20E0C54C}"/>
                </c:ext>
              </c:extLst>
            </c:dLbl>
            <c:dLbl>
              <c:idx val="2"/>
              <c:tx>
                <c:rich>
                  <a:bodyPr/>
                  <a:lstStyle/>
                  <a:p>
                    <a:r>
                      <a:rPr lang="et-EE" dirty="0"/>
                      <a:t>2895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9F-4D0A-8DD5-EB4B20E0C54C}"/>
                </c:ext>
              </c:extLst>
            </c:dLbl>
            <c:dLbl>
              <c:idx val="3"/>
              <c:tx>
                <c:rich>
                  <a:bodyPr/>
                  <a:lstStyle/>
                  <a:p>
                    <a:r>
                      <a:rPr lang="et-EE" dirty="0"/>
                      <a:t>807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9F-4D0A-8DD5-EB4B20E0C5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0 - 4 000 €</c:v>
                </c:pt>
                <c:pt idx="1">
                  <c:v>4 000 € - 14 000 €</c:v>
                </c:pt>
                <c:pt idx="2">
                  <c:v>Üle 14 000 €</c:v>
                </c:pt>
                <c:pt idx="3">
                  <c:v>Eesmärk toetada</c:v>
                </c:pt>
              </c:strCache>
            </c:strRef>
          </c:cat>
          <c:val>
            <c:numRef>
              <c:f>Sheet1!$B$2:$B$5</c:f>
              <c:numCache>
                <c:formatCode>#,##0</c:formatCode>
                <c:ptCount val="4"/>
                <c:pt idx="0">
                  <c:v>2249</c:v>
                </c:pt>
                <c:pt idx="1">
                  <c:v>2434</c:v>
                </c:pt>
                <c:pt idx="2">
                  <c:v>2895</c:v>
                </c:pt>
                <c:pt idx="3">
                  <c:v>807</c:v>
                </c:pt>
              </c:numCache>
            </c:numRef>
          </c:val>
          <c:extLst>
            <c:ext xmlns:c16="http://schemas.microsoft.com/office/drawing/2014/chart" uri="{C3380CC4-5D6E-409C-BE32-E72D297353CC}">
              <c16:uniqueId val="{00000005-FF9F-4D0A-8DD5-EB4B20E0C54C}"/>
            </c:ext>
          </c:extLst>
        </c:ser>
        <c:dLbls>
          <c:showLegendKey val="0"/>
          <c:showVal val="0"/>
          <c:showCatName val="0"/>
          <c:showSerName val="0"/>
          <c:showPercent val="0"/>
          <c:showBubbleSize val="0"/>
        </c:dLbls>
        <c:gapWidth val="150"/>
        <c:overlap val="100"/>
        <c:axId val="168077408"/>
        <c:axId val="168077792"/>
      </c:barChart>
      <c:catAx>
        <c:axId val="168077408"/>
        <c:scaling>
          <c:orientation val="minMax"/>
        </c:scaling>
        <c:delete val="0"/>
        <c:axPos val="b"/>
        <c:numFmt formatCode="General" sourceLinked="0"/>
        <c:majorTickMark val="out"/>
        <c:minorTickMark val="none"/>
        <c:tickLblPos val="nextTo"/>
        <c:crossAx val="168077792"/>
        <c:crosses val="autoZero"/>
        <c:auto val="1"/>
        <c:lblAlgn val="ctr"/>
        <c:lblOffset val="100"/>
        <c:noMultiLvlLbl val="0"/>
      </c:catAx>
      <c:valAx>
        <c:axId val="168077792"/>
        <c:scaling>
          <c:orientation val="minMax"/>
        </c:scaling>
        <c:delete val="0"/>
        <c:axPos val="l"/>
        <c:majorGridlines/>
        <c:title>
          <c:tx>
            <c:rich>
              <a:bodyPr rot="-5400000" vert="horz"/>
              <a:lstStyle/>
              <a:p>
                <a:pPr>
                  <a:defRPr/>
                </a:pPr>
                <a:r>
                  <a:rPr lang="et-EE" dirty="0"/>
                  <a:t>Ettevõtete arv</a:t>
                </a:r>
              </a:p>
            </c:rich>
          </c:tx>
          <c:overlay val="0"/>
        </c:title>
        <c:numFmt formatCode="#,##0" sourceLinked="1"/>
        <c:majorTickMark val="out"/>
        <c:minorTickMark val="none"/>
        <c:tickLblPos val="nextTo"/>
        <c:crossAx val="1680774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Toetuse taotlejate arv</c:v>
                </c:pt>
              </c:strCache>
            </c:strRef>
          </c:tx>
          <c:dLbls>
            <c:dLbl>
              <c:idx val="0"/>
              <c:layout>
                <c:manualLayout>
                  <c:x val="5.2212835374744825E-2"/>
                  <c:y val="8.9910431137168761E-2"/>
                </c:manualLayout>
              </c:layout>
              <c:spPr/>
              <c:txPr>
                <a:bodyPr/>
                <a:lstStyle/>
                <a:p>
                  <a:pPr>
                    <a:defRPr sz="1800"/>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6E35-4779-9BC7-2E5029292EEB}"/>
                </c:ext>
              </c:extLst>
            </c:dLbl>
            <c:dLbl>
              <c:idx val="1"/>
              <c:spPr/>
              <c:txPr>
                <a:bodyPr/>
                <a:lstStyle/>
                <a:p>
                  <a:pPr>
                    <a:defRPr sz="1800"/>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35-4779-9BC7-2E5029292EEB}"/>
                </c:ext>
              </c:extLst>
            </c:dLbl>
            <c:dLbl>
              <c:idx val="2"/>
              <c:spPr/>
              <c:txPr>
                <a:bodyPr/>
                <a:lstStyle/>
                <a:p>
                  <a:pPr>
                    <a:defRPr sz="1800"/>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E35-4779-9BC7-2E5029292EEB}"/>
                </c:ext>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Sheet1!$A$2:$A$4</c:f>
              <c:strCache>
                <c:ptCount val="3"/>
                <c:pt idx="0">
                  <c:v>Taotles toetust IV voorus</c:v>
                </c:pt>
                <c:pt idx="1">
                  <c:v>Taotles toetust voorudes I-III</c:v>
                </c:pt>
                <c:pt idx="2">
                  <c:v>Toetust mittetaotlenud</c:v>
                </c:pt>
              </c:strCache>
            </c:strRef>
          </c:cat>
          <c:val>
            <c:numRef>
              <c:f>Sheet1!$B$2:$B$4</c:f>
              <c:numCache>
                <c:formatCode>General</c:formatCode>
                <c:ptCount val="3"/>
                <c:pt idx="0">
                  <c:v>500</c:v>
                </c:pt>
                <c:pt idx="1">
                  <c:v>744</c:v>
                </c:pt>
                <c:pt idx="2">
                  <c:v>1651</c:v>
                </c:pt>
              </c:numCache>
            </c:numRef>
          </c:val>
          <c:extLst>
            <c:ext xmlns:c16="http://schemas.microsoft.com/office/drawing/2014/chart" uri="{C3380CC4-5D6E-409C-BE32-E72D297353CC}">
              <c16:uniqueId val="{00000003-6E35-4779-9BC7-2E5029292EEB}"/>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t-EE" noProof="0" dirty="0"/>
              <a:t>Meetme</a:t>
            </a:r>
            <a:r>
              <a:rPr lang="et-EE" baseline="0" noProof="0" dirty="0"/>
              <a:t> eelarve kasutamine</a:t>
            </a:r>
            <a:endParaRPr lang="et-EE" dirty="0"/>
          </a:p>
          <a:p>
            <a:pPr>
              <a:defRPr/>
            </a:pPr>
            <a:r>
              <a:rPr lang="en-US" dirty="0"/>
              <a:t>(€)</a:t>
            </a:r>
          </a:p>
        </c:rich>
      </c:tx>
      <c:overlay val="0"/>
    </c:title>
    <c:autoTitleDeleted val="0"/>
    <c:plotArea>
      <c:layout/>
      <c:pieChart>
        <c:varyColors val="1"/>
        <c:ser>
          <c:idx val="0"/>
          <c:order val="0"/>
          <c:tx>
            <c:strRef>
              <c:f>Leht1!$B$1</c:f>
              <c:strCache>
                <c:ptCount val="1"/>
                <c:pt idx="0">
                  <c:v>Eelarve kasutamine (€)</c:v>
                </c:pt>
              </c:strCache>
            </c:strRef>
          </c:tx>
          <c:dPt>
            <c:idx val="2"/>
            <c:bubble3D val="0"/>
            <c:spPr>
              <a:solidFill>
                <a:srgbClr val="FF0000"/>
              </a:solidFill>
            </c:spPr>
            <c:extLst>
              <c:ext xmlns:c16="http://schemas.microsoft.com/office/drawing/2014/chart" uri="{C3380CC4-5D6E-409C-BE32-E72D297353CC}">
                <c16:uniqueId val="{00000001-7F42-4EE2-A5CC-5D59DFF1089E}"/>
              </c:ext>
            </c:extLst>
          </c:dPt>
          <c:dPt>
            <c:idx val="3"/>
            <c:bubble3D val="0"/>
            <c:spPr>
              <a:solidFill>
                <a:srgbClr val="FFC000"/>
              </a:solidFill>
            </c:spPr>
            <c:extLst>
              <c:ext xmlns:c16="http://schemas.microsoft.com/office/drawing/2014/chart" uri="{C3380CC4-5D6E-409C-BE32-E72D297353CC}">
                <c16:uniqueId val="{00000003-7F42-4EE2-A5CC-5D59DFF1089E}"/>
              </c:ext>
            </c:extLst>
          </c:dPt>
          <c:dLbls>
            <c:dLbl>
              <c:idx val="0"/>
              <c:layout>
                <c:manualLayout>
                  <c:x val="-0.21311110559129637"/>
                  <c:y val="0.1536666827701732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7F42-4EE2-A5CC-5D59DFF1089E}"/>
                </c:ext>
              </c:extLst>
            </c:dLbl>
            <c:dLbl>
              <c:idx val="1"/>
              <c:layout>
                <c:manualLayout>
                  <c:x val="-0.17046762214660077"/>
                  <c:y val="-0.15602019311187929"/>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F42-4EE2-A5CC-5D59DFF1089E}"/>
                </c:ext>
              </c:extLst>
            </c:dLbl>
            <c:dLbl>
              <c:idx val="2"/>
              <c:layout>
                <c:manualLayout>
                  <c:x val="0.15353943217665614"/>
                  <c:y val="-2.0112936974644516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F42-4EE2-A5CC-5D59DFF1089E}"/>
                </c:ext>
              </c:extLst>
            </c:dLbl>
            <c:dLbl>
              <c:idx val="3"/>
              <c:layout>
                <c:manualLayout>
                  <c:x val="0.19328848822302472"/>
                  <c:y val="0.1213257238079956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F42-4EE2-A5CC-5D59DFF1089E}"/>
                </c:ext>
              </c:extLst>
            </c:dLbl>
            <c:spPr>
              <a:noFill/>
              <a:ln>
                <a:noFill/>
              </a:ln>
              <a:effectLst/>
            </c:spPr>
            <c:txPr>
              <a:bodyPr/>
              <a:lstStyle/>
              <a:p>
                <a:pPr>
                  <a:defRPr sz="1200" b="1"/>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Leht1!$A$2:$A$5</c:f>
              <c:strCache>
                <c:ptCount val="4"/>
                <c:pt idx="0">
                  <c:v>Väljamakstud</c:v>
                </c:pt>
                <c:pt idx="1">
                  <c:v>Kohustustega kaetud</c:v>
                </c:pt>
                <c:pt idx="2">
                  <c:v>V taotlusvoor</c:v>
                </c:pt>
                <c:pt idx="3">
                  <c:v>Kasutada</c:v>
                </c:pt>
              </c:strCache>
            </c:strRef>
          </c:cat>
          <c:val>
            <c:numRef>
              <c:f>Leht1!$B$2:$B$5</c:f>
              <c:numCache>
                <c:formatCode>#,##0</c:formatCode>
                <c:ptCount val="4"/>
                <c:pt idx="0">
                  <c:v>36917675.850000001</c:v>
                </c:pt>
                <c:pt idx="1">
                  <c:v>58233103.340000011</c:v>
                </c:pt>
                <c:pt idx="2">
                  <c:v>22500000</c:v>
                </c:pt>
                <c:pt idx="3">
                  <c:v>27349220.809999995</c:v>
                </c:pt>
              </c:numCache>
            </c:numRef>
          </c:val>
          <c:extLst>
            <c:ext xmlns:c16="http://schemas.microsoft.com/office/drawing/2014/chart" uri="{C3380CC4-5D6E-409C-BE32-E72D297353CC}">
              <c16:uniqueId val="{00000006-7F42-4EE2-A5CC-5D59DFF1089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Taotletud toetuse summa</c:v>
                </c:pt>
              </c:strCache>
            </c:strRef>
          </c:tx>
          <c:spPr>
            <a:solidFill>
              <a:srgbClr val="C00000"/>
            </a:solidFill>
          </c:spPr>
          <c:invertIfNegative val="0"/>
          <c:dLbls>
            <c:spPr>
              <a:noFill/>
              <a:ln>
                <a:noFill/>
              </a:ln>
              <a:effectLst/>
            </c:spPr>
            <c:txPr>
              <a:bodyPr rot="-5400000" vert="horz"/>
              <a:lstStyle/>
              <a:p>
                <a:pP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Piimatootmine</c:v>
                </c:pt>
                <c:pt idx="1">
                  <c:v>Loomakasvatus</c:v>
                </c:pt>
                <c:pt idx="2">
                  <c:v>Teraviljakasvatus</c:v>
                </c:pt>
                <c:pt idx="3">
                  <c:v>Muude põllumajandussaaduste tootmine</c:v>
                </c:pt>
              </c:strCache>
            </c:strRef>
          </c:cat>
          <c:val>
            <c:numRef>
              <c:f>Sheet1!$B$2:$B$5</c:f>
              <c:numCache>
                <c:formatCode>#,##0</c:formatCode>
                <c:ptCount val="4"/>
                <c:pt idx="0">
                  <c:v>46489819</c:v>
                </c:pt>
                <c:pt idx="1">
                  <c:v>35234037</c:v>
                </c:pt>
                <c:pt idx="2">
                  <c:v>94207246</c:v>
                </c:pt>
                <c:pt idx="3">
                  <c:v>21533030</c:v>
                </c:pt>
              </c:numCache>
            </c:numRef>
          </c:val>
          <c:extLst>
            <c:ext xmlns:c16="http://schemas.microsoft.com/office/drawing/2014/chart" uri="{C3380CC4-5D6E-409C-BE32-E72D297353CC}">
              <c16:uniqueId val="{00000000-4858-44A5-B432-C70A4B011E17}"/>
            </c:ext>
          </c:extLst>
        </c:ser>
        <c:ser>
          <c:idx val="1"/>
          <c:order val="1"/>
          <c:tx>
            <c:strRef>
              <c:f>Sheet1!$C$1</c:f>
              <c:strCache>
                <c:ptCount val="1"/>
                <c:pt idx="0">
                  <c:v>Määratud toetuse summa</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Piimatootmine</c:v>
                </c:pt>
                <c:pt idx="1">
                  <c:v>Loomakasvatus</c:v>
                </c:pt>
                <c:pt idx="2">
                  <c:v>Teraviljakasvatus</c:v>
                </c:pt>
                <c:pt idx="3">
                  <c:v>Muude põllumajandussaaduste tootmine</c:v>
                </c:pt>
              </c:strCache>
            </c:strRef>
          </c:cat>
          <c:val>
            <c:numRef>
              <c:f>Sheet1!$C$2:$C$5</c:f>
              <c:numCache>
                <c:formatCode>#,##0</c:formatCode>
                <c:ptCount val="4"/>
                <c:pt idx="0">
                  <c:v>28448524</c:v>
                </c:pt>
                <c:pt idx="1">
                  <c:v>23988870</c:v>
                </c:pt>
                <c:pt idx="2">
                  <c:v>28500299</c:v>
                </c:pt>
                <c:pt idx="3">
                  <c:v>14213086</c:v>
                </c:pt>
              </c:numCache>
            </c:numRef>
          </c:val>
          <c:extLst>
            <c:ext xmlns:c16="http://schemas.microsoft.com/office/drawing/2014/chart" uri="{C3380CC4-5D6E-409C-BE32-E72D297353CC}">
              <c16:uniqueId val="{00000001-4858-44A5-B432-C70A4B011E17}"/>
            </c:ext>
          </c:extLst>
        </c:ser>
        <c:ser>
          <c:idx val="2"/>
          <c:order val="2"/>
          <c:tx>
            <c:strRef>
              <c:f>Sheet1!$D$1</c:f>
              <c:strCache>
                <c:ptCount val="1"/>
                <c:pt idx="0">
                  <c:v>Makstud toetuse summa</c:v>
                </c:pt>
              </c:strCache>
            </c:strRef>
          </c:tx>
          <c:spPr>
            <a:solidFill>
              <a:srgbClr val="00B050"/>
            </a:solidFill>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Piimatootmine</c:v>
                </c:pt>
                <c:pt idx="1">
                  <c:v>Loomakasvatus</c:v>
                </c:pt>
                <c:pt idx="2">
                  <c:v>Teraviljakasvatus</c:v>
                </c:pt>
                <c:pt idx="3">
                  <c:v>Muude põllumajandussaaduste tootmine</c:v>
                </c:pt>
              </c:strCache>
            </c:strRef>
          </c:cat>
          <c:val>
            <c:numRef>
              <c:f>Sheet1!$D$2:$D$5</c:f>
              <c:numCache>
                <c:formatCode>#,##0</c:formatCode>
                <c:ptCount val="4"/>
                <c:pt idx="0">
                  <c:v>6355336</c:v>
                </c:pt>
                <c:pt idx="1">
                  <c:v>9555658</c:v>
                </c:pt>
                <c:pt idx="2">
                  <c:v>15762442</c:v>
                </c:pt>
                <c:pt idx="3">
                  <c:v>5244239</c:v>
                </c:pt>
              </c:numCache>
            </c:numRef>
          </c:val>
          <c:extLst>
            <c:ext xmlns:c16="http://schemas.microsoft.com/office/drawing/2014/chart" uri="{C3380CC4-5D6E-409C-BE32-E72D297353CC}">
              <c16:uniqueId val="{00000002-4858-44A5-B432-C70A4B011E17}"/>
            </c:ext>
          </c:extLst>
        </c:ser>
        <c:dLbls>
          <c:showLegendKey val="0"/>
          <c:showVal val="0"/>
          <c:showCatName val="0"/>
          <c:showSerName val="0"/>
          <c:showPercent val="0"/>
          <c:showBubbleSize val="0"/>
        </c:dLbls>
        <c:gapWidth val="150"/>
        <c:axId val="167720704"/>
        <c:axId val="167721088"/>
      </c:barChart>
      <c:catAx>
        <c:axId val="16772070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67721088"/>
        <c:crosses val="autoZero"/>
        <c:auto val="1"/>
        <c:lblAlgn val="ctr"/>
        <c:lblOffset val="100"/>
        <c:noMultiLvlLbl val="0"/>
      </c:catAx>
      <c:valAx>
        <c:axId val="167721088"/>
        <c:scaling>
          <c:orientation val="minMax"/>
        </c:scaling>
        <c:delete val="0"/>
        <c:axPos val="l"/>
        <c:majorGridlines/>
        <c:title>
          <c:tx>
            <c:rich>
              <a:bodyPr rot="-5400000" vert="horz"/>
              <a:lstStyle/>
              <a:p>
                <a:pPr>
                  <a:defRPr/>
                </a:pPr>
                <a:r>
                  <a:rPr lang="et-EE" dirty="0"/>
                  <a:t>Euro</a:t>
                </a:r>
              </a:p>
            </c:rich>
          </c:tx>
          <c:overlay val="0"/>
        </c:title>
        <c:numFmt formatCode="#,##0" sourceLinked="1"/>
        <c:majorTickMark val="out"/>
        <c:minorTickMark val="none"/>
        <c:tickLblPos val="nextTo"/>
        <c:crossAx val="167720704"/>
        <c:crosses val="autoZero"/>
        <c:crossBetween val="between"/>
      </c:valAx>
    </c:plotArea>
    <c:legend>
      <c:legendPos val="b"/>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Rahuldatud toetuse summa</c:v>
                </c:pt>
              </c:strCache>
            </c:strRef>
          </c:tx>
          <c:invertIfNegative val="0"/>
          <c:dLbls>
            <c:dLbl>
              <c:idx val="4"/>
              <c:layout>
                <c:manualLayout>
                  <c:x val="0"/>
                  <c:y val="-8.66440770191558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03-4F42-AE7E-626AB90A3BA1}"/>
                </c:ext>
              </c:extLst>
            </c:dLbl>
            <c:dLbl>
              <c:idx val="5"/>
              <c:layout>
                <c:manualLayout>
                  <c:x val="2.3148148148148147E-3"/>
                  <c:y val="-5.24393109333069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3-4F42-AE7E-626AB90A3BA1}"/>
                </c:ext>
              </c:extLst>
            </c:dLbl>
            <c:dLbl>
              <c:idx val="6"/>
              <c:layout>
                <c:manualLayout>
                  <c:x val="0"/>
                  <c:y val="-7.00759308954651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03-4F42-AE7E-626AB90A3BA1}"/>
                </c:ext>
              </c:extLst>
            </c:dLbl>
            <c:dLbl>
              <c:idx val="7"/>
              <c:layout>
                <c:manualLayout>
                  <c:x val="-2.3148148148148147E-3"/>
                  <c:y val="-0.10870670145802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3-4F42-AE7E-626AB90A3BA1}"/>
                </c:ext>
              </c:extLst>
            </c:dLbl>
            <c:dLbl>
              <c:idx val="8"/>
              <c:layout>
                <c:manualLayout>
                  <c:x val="-2.3148148148148147E-3"/>
                  <c:y val="-6.4212309709014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03-4F42-AE7E-626AB90A3BA1}"/>
                </c:ext>
              </c:extLst>
            </c:dLbl>
            <c:dLbl>
              <c:idx val="9"/>
              <c:layout>
                <c:manualLayout>
                  <c:x val="-2.3148148148148147E-3"/>
                  <c:y val="-0.1007778588476806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3-4F42-AE7E-626AB90A3BA1}"/>
                </c:ext>
              </c:extLst>
            </c:dLbl>
            <c:dLbl>
              <c:idx val="10"/>
              <c:layout>
                <c:manualLayout>
                  <c:x val="0"/>
                  <c:y val="-9.70007914621025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03-4F42-AE7E-626AB90A3BA1}"/>
                </c:ext>
              </c:extLst>
            </c:dLbl>
            <c:spPr>
              <a:noFill/>
              <a:ln>
                <a:noFill/>
              </a:ln>
              <a:effectLst/>
            </c:spPr>
            <c:txPr>
              <a:bodyPr rot="-5400000" vert="horz"/>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Teraviljakasvatus</c:v>
                </c:pt>
                <c:pt idx="1">
                  <c:v>Piimakarjakasvatus</c:v>
                </c:pt>
                <c:pt idx="2">
                  <c:v>Lihavesekasvatus</c:v>
                </c:pt>
                <c:pt idx="3">
                  <c:v>Aiandus</c:v>
                </c:pt>
                <c:pt idx="4">
                  <c:v>Segapõllumajandus</c:v>
                </c:pt>
                <c:pt idx="5">
                  <c:v>Töötlev tööstus ja hulgimüük</c:v>
                </c:pt>
                <c:pt idx="6">
                  <c:v>Seakasvatus</c:v>
                </c:pt>
                <c:pt idx="7">
                  <c:v>Lamba- ja kitsekasvatus</c:v>
                </c:pt>
                <c:pt idx="8">
                  <c:v>Muu taimekasvatus</c:v>
                </c:pt>
                <c:pt idx="9">
                  <c:v>Muu loomakasvatus</c:v>
                </c:pt>
                <c:pt idx="10">
                  <c:v>Muu</c:v>
                </c:pt>
              </c:strCache>
            </c:strRef>
          </c:cat>
          <c:val>
            <c:numRef>
              <c:f>Sheet1!$B$2:$B$12</c:f>
              <c:numCache>
                <c:formatCode>#,##0</c:formatCode>
                <c:ptCount val="11"/>
                <c:pt idx="0">
                  <c:v>25163186.129999999</c:v>
                </c:pt>
                <c:pt idx="1">
                  <c:v>22918673.370000008</c:v>
                </c:pt>
                <c:pt idx="2">
                  <c:v>14013675.269999996</c:v>
                </c:pt>
                <c:pt idx="3">
                  <c:v>9599833.6300000027</c:v>
                </c:pt>
                <c:pt idx="4">
                  <c:v>7822370.870000001</c:v>
                </c:pt>
                <c:pt idx="5">
                  <c:v>5133662.58</c:v>
                </c:pt>
                <c:pt idx="6">
                  <c:v>3698504.5300000012</c:v>
                </c:pt>
                <c:pt idx="7">
                  <c:v>1388663.0500000003</c:v>
                </c:pt>
                <c:pt idx="8">
                  <c:v>3566110.79</c:v>
                </c:pt>
                <c:pt idx="9">
                  <c:v>1132412.26</c:v>
                </c:pt>
                <c:pt idx="10">
                  <c:v>1383798.76</c:v>
                </c:pt>
              </c:numCache>
            </c:numRef>
          </c:val>
          <c:extLst>
            <c:ext xmlns:c16="http://schemas.microsoft.com/office/drawing/2014/chart" uri="{C3380CC4-5D6E-409C-BE32-E72D297353CC}">
              <c16:uniqueId val="{00000007-6103-4F42-AE7E-626AB90A3BA1}"/>
            </c:ext>
          </c:extLst>
        </c:ser>
        <c:dLbls>
          <c:showLegendKey val="0"/>
          <c:showVal val="0"/>
          <c:showCatName val="0"/>
          <c:showSerName val="0"/>
          <c:showPercent val="0"/>
          <c:showBubbleSize val="0"/>
        </c:dLbls>
        <c:gapWidth val="150"/>
        <c:axId val="169193184"/>
        <c:axId val="169193568"/>
      </c:barChart>
      <c:lineChart>
        <c:grouping val="standard"/>
        <c:varyColors val="0"/>
        <c:ser>
          <c:idx val="1"/>
          <c:order val="1"/>
          <c:tx>
            <c:strRef>
              <c:f>Sheet1!$C$1</c:f>
              <c:strCache>
                <c:ptCount val="1"/>
                <c:pt idx="0">
                  <c:v>Rahuldatud taotluste arv</c:v>
                </c:pt>
              </c:strCache>
            </c:strRef>
          </c:tx>
          <c:dLbls>
            <c:spPr>
              <a:noFill/>
              <a:ln>
                <a:noFill/>
              </a:ln>
              <a:effectLst/>
            </c:spPr>
            <c:txPr>
              <a:bodyPr/>
              <a:lstStyle/>
              <a:p>
                <a:pPr>
                  <a:defRPr sz="1200" b="1">
                    <a:solidFill>
                      <a:srgbClr val="C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Teraviljakasvatus</c:v>
                </c:pt>
                <c:pt idx="1">
                  <c:v>Piimakarjakasvatus</c:v>
                </c:pt>
                <c:pt idx="2">
                  <c:v>Lihavesekasvatus</c:v>
                </c:pt>
                <c:pt idx="3">
                  <c:v>Aiandus</c:v>
                </c:pt>
                <c:pt idx="4">
                  <c:v>Segapõllumajandus</c:v>
                </c:pt>
                <c:pt idx="5">
                  <c:v>Töötlev tööstus ja hulgimüük</c:v>
                </c:pt>
                <c:pt idx="6">
                  <c:v>Seakasvatus</c:v>
                </c:pt>
                <c:pt idx="7">
                  <c:v>Lamba- ja kitsekasvatus</c:v>
                </c:pt>
                <c:pt idx="8">
                  <c:v>Muu taimekasvatus</c:v>
                </c:pt>
                <c:pt idx="9">
                  <c:v>Muu loomakasvatus</c:v>
                </c:pt>
                <c:pt idx="10">
                  <c:v>Muu</c:v>
                </c:pt>
              </c:strCache>
            </c:strRef>
          </c:cat>
          <c:val>
            <c:numRef>
              <c:f>Sheet1!$C$2:$C$12</c:f>
              <c:numCache>
                <c:formatCode>General</c:formatCode>
                <c:ptCount val="11"/>
                <c:pt idx="0">
                  <c:v>213</c:v>
                </c:pt>
                <c:pt idx="1">
                  <c:v>122</c:v>
                </c:pt>
                <c:pt idx="2">
                  <c:v>142</c:v>
                </c:pt>
                <c:pt idx="3">
                  <c:v>156</c:v>
                </c:pt>
                <c:pt idx="4">
                  <c:v>76</c:v>
                </c:pt>
                <c:pt idx="5">
                  <c:v>27</c:v>
                </c:pt>
                <c:pt idx="6">
                  <c:v>25</c:v>
                </c:pt>
                <c:pt idx="7">
                  <c:v>11</c:v>
                </c:pt>
                <c:pt idx="8">
                  <c:v>29</c:v>
                </c:pt>
                <c:pt idx="9">
                  <c:v>8</c:v>
                </c:pt>
                <c:pt idx="10">
                  <c:v>15</c:v>
                </c:pt>
              </c:numCache>
            </c:numRef>
          </c:val>
          <c:smooth val="0"/>
          <c:extLst>
            <c:ext xmlns:c16="http://schemas.microsoft.com/office/drawing/2014/chart" uri="{C3380CC4-5D6E-409C-BE32-E72D297353CC}">
              <c16:uniqueId val="{00000008-6103-4F42-AE7E-626AB90A3BA1}"/>
            </c:ext>
          </c:extLst>
        </c:ser>
        <c:dLbls>
          <c:showLegendKey val="0"/>
          <c:showVal val="0"/>
          <c:showCatName val="0"/>
          <c:showSerName val="0"/>
          <c:showPercent val="0"/>
          <c:showBubbleSize val="0"/>
        </c:dLbls>
        <c:marker val="1"/>
        <c:smooth val="0"/>
        <c:axId val="169194336"/>
        <c:axId val="169193952"/>
      </c:lineChart>
      <c:catAx>
        <c:axId val="169193184"/>
        <c:scaling>
          <c:orientation val="minMax"/>
        </c:scaling>
        <c:delete val="0"/>
        <c:axPos val="b"/>
        <c:numFmt formatCode="General" sourceLinked="0"/>
        <c:majorTickMark val="out"/>
        <c:minorTickMark val="none"/>
        <c:tickLblPos val="nextTo"/>
        <c:crossAx val="169193568"/>
        <c:crosses val="autoZero"/>
        <c:auto val="1"/>
        <c:lblAlgn val="ctr"/>
        <c:lblOffset val="100"/>
        <c:noMultiLvlLbl val="0"/>
      </c:catAx>
      <c:valAx>
        <c:axId val="169193568"/>
        <c:scaling>
          <c:orientation val="minMax"/>
        </c:scaling>
        <c:delete val="0"/>
        <c:axPos val="l"/>
        <c:majorGridlines/>
        <c:title>
          <c:tx>
            <c:rich>
              <a:bodyPr rot="-5400000" vert="horz"/>
              <a:lstStyle/>
              <a:p>
                <a:pPr>
                  <a:defRPr/>
                </a:pPr>
                <a:r>
                  <a:rPr lang="et-EE"/>
                  <a:t>Toetuse summa (€)</a:t>
                </a:r>
              </a:p>
            </c:rich>
          </c:tx>
          <c:overlay val="0"/>
        </c:title>
        <c:numFmt formatCode="#,##0" sourceLinked="1"/>
        <c:majorTickMark val="out"/>
        <c:minorTickMark val="none"/>
        <c:tickLblPos val="nextTo"/>
        <c:crossAx val="169193184"/>
        <c:crosses val="autoZero"/>
        <c:crossBetween val="between"/>
      </c:valAx>
      <c:valAx>
        <c:axId val="169193952"/>
        <c:scaling>
          <c:orientation val="minMax"/>
        </c:scaling>
        <c:delete val="0"/>
        <c:axPos val="r"/>
        <c:title>
          <c:tx>
            <c:rich>
              <a:bodyPr rot="-5400000" vert="horz"/>
              <a:lstStyle/>
              <a:p>
                <a:pPr>
                  <a:defRPr/>
                </a:pPr>
                <a:r>
                  <a:rPr lang="et-EE"/>
                  <a:t>Rahuldatus taotluste arv</a:t>
                </a:r>
              </a:p>
            </c:rich>
          </c:tx>
          <c:overlay val="0"/>
        </c:title>
        <c:numFmt formatCode="General" sourceLinked="1"/>
        <c:majorTickMark val="out"/>
        <c:minorTickMark val="none"/>
        <c:tickLblPos val="nextTo"/>
        <c:crossAx val="169194336"/>
        <c:crosses val="max"/>
        <c:crossBetween val="between"/>
      </c:valAx>
      <c:catAx>
        <c:axId val="169194336"/>
        <c:scaling>
          <c:orientation val="minMax"/>
        </c:scaling>
        <c:delete val="1"/>
        <c:axPos val="b"/>
        <c:numFmt formatCode="General" sourceLinked="1"/>
        <c:majorTickMark val="out"/>
        <c:minorTickMark val="none"/>
        <c:tickLblPos val="nextTo"/>
        <c:crossAx val="169193952"/>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Rahuldatud taotluste osakaal (%)</c:v>
                </c:pt>
              </c:strCache>
            </c:strRef>
          </c:tx>
          <c:spPr>
            <a:solidFill>
              <a:srgbClr val="92D050"/>
            </a:solidFill>
          </c:spPr>
          <c:invertIfNegative val="0"/>
          <c:dLbls>
            <c:spPr>
              <a:noFill/>
              <a:ln>
                <a:noFill/>
              </a:ln>
              <a:effectLst/>
            </c:spPr>
            <c:txPr>
              <a:bodyPr rot="-5400000" vert="horz"/>
              <a:lstStyle/>
              <a:p>
                <a:pP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HIIUMAA</c:v>
                </c:pt>
                <c:pt idx="1">
                  <c:v>JÄRVAMAA</c:v>
                </c:pt>
                <c:pt idx="2">
                  <c:v>HARJUMAA</c:v>
                </c:pt>
                <c:pt idx="3">
                  <c:v>SAAREMAA</c:v>
                </c:pt>
                <c:pt idx="4">
                  <c:v>PÄRNUMAA</c:v>
                </c:pt>
                <c:pt idx="5">
                  <c:v>VALGAMAA</c:v>
                </c:pt>
                <c:pt idx="6">
                  <c:v>VÕRUMAA</c:v>
                </c:pt>
                <c:pt idx="7">
                  <c:v>JÕGEVAMAA</c:v>
                </c:pt>
                <c:pt idx="8">
                  <c:v>LÄÄNEMAA</c:v>
                </c:pt>
                <c:pt idx="9">
                  <c:v>RAPLAMAA</c:v>
                </c:pt>
                <c:pt idx="10">
                  <c:v>VILJANDIMAA</c:v>
                </c:pt>
                <c:pt idx="11">
                  <c:v>TARTUMAA</c:v>
                </c:pt>
                <c:pt idx="12">
                  <c:v>PÕLVAMAA</c:v>
                </c:pt>
                <c:pt idx="13">
                  <c:v>LÄÄNE-VIRUMAA</c:v>
                </c:pt>
                <c:pt idx="14">
                  <c:v>IDA-VIRUMAA</c:v>
                </c:pt>
              </c:strCache>
            </c:strRef>
          </c:cat>
          <c:val>
            <c:numRef>
              <c:f>Sheet1!$B$2:$B$16</c:f>
              <c:numCache>
                <c:formatCode>0%</c:formatCode>
                <c:ptCount val="15"/>
                <c:pt idx="0">
                  <c:v>0.875</c:v>
                </c:pt>
                <c:pt idx="1">
                  <c:v>0.65217391304347827</c:v>
                </c:pt>
                <c:pt idx="2">
                  <c:v>0.55882352941176472</c:v>
                </c:pt>
                <c:pt idx="3">
                  <c:v>0.5357142857142857</c:v>
                </c:pt>
                <c:pt idx="4">
                  <c:v>0.44186046511627908</c:v>
                </c:pt>
                <c:pt idx="5">
                  <c:v>0.42857142857142855</c:v>
                </c:pt>
                <c:pt idx="6">
                  <c:v>0.41666666666666669</c:v>
                </c:pt>
                <c:pt idx="7">
                  <c:v>0.41176470588235292</c:v>
                </c:pt>
                <c:pt idx="8">
                  <c:v>0.41176470588235292</c:v>
                </c:pt>
                <c:pt idx="9">
                  <c:v>0.38461538461538464</c:v>
                </c:pt>
                <c:pt idx="10">
                  <c:v>0.36764705882352944</c:v>
                </c:pt>
                <c:pt idx="11">
                  <c:v>0.35087719298245612</c:v>
                </c:pt>
                <c:pt idx="12">
                  <c:v>0.35</c:v>
                </c:pt>
                <c:pt idx="13">
                  <c:v>0.26415094339622641</c:v>
                </c:pt>
                <c:pt idx="14">
                  <c:v>0.14285714285714285</c:v>
                </c:pt>
              </c:numCache>
            </c:numRef>
          </c:val>
          <c:extLst>
            <c:ext xmlns:c16="http://schemas.microsoft.com/office/drawing/2014/chart" uri="{C3380CC4-5D6E-409C-BE32-E72D297353CC}">
              <c16:uniqueId val="{00000000-574D-443C-8C05-5AE009AF8B7E}"/>
            </c:ext>
          </c:extLst>
        </c:ser>
        <c:dLbls>
          <c:showLegendKey val="0"/>
          <c:showVal val="0"/>
          <c:showCatName val="0"/>
          <c:showSerName val="0"/>
          <c:showPercent val="0"/>
          <c:showBubbleSize val="0"/>
        </c:dLbls>
        <c:gapWidth val="150"/>
        <c:axId val="138883384"/>
        <c:axId val="138883776"/>
      </c:barChart>
      <c:catAx>
        <c:axId val="13888338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8883776"/>
        <c:crosses val="autoZero"/>
        <c:auto val="1"/>
        <c:lblAlgn val="ctr"/>
        <c:lblOffset val="100"/>
        <c:noMultiLvlLbl val="0"/>
      </c:catAx>
      <c:valAx>
        <c:axId val="138883776"/>
        <c:scaling>
          <c:orientation val="minMax"/>
        </c:scaling>
        <c:delete val="0"/>
        <c:axPos val="l"/>
        <c:majorGridlines/>
        <c:title>
          <c:tx>
            <c:rich>
              <a:bodyPr rot="-5400000" vert="horz"/>
              <a:lstStyle/>
              <a:p>
                <a:pPr>
                  <a:defRPr/>
                </a:pPr>
                <a:r>
                  <a:rPr lang="et-EE" dirty="0"/>
                  <a:t>Rahuldatud taotluste osakaal (%)</a:t>
                </a:r>
              </a:p>
            </c:rich>
          </c:tx>
          <c:overlay val="0"/>
        </c:title>
        <c:numFmt formatCode="0%" sourceLinked="1"/>
        <c:majorTickMark val="out"/>
        <c:minorTickMark val="none"/>
        <c:tickLblPos val="nextTo"/>
        <c:crossAx val="138883384"/>
        <c:crosses val="autoZero"/>
        <c:crossBetween val="between"/>
      </c:valAx>
    </c:plotArea>
    <c:plotVisOnly val="1"/>
    <c:dispBlanksAs val="gap"/>
    <c:showDLblsOverMax val="0"/>
  </c:chart>
  <c:txPr>
    <a:bodyPr/>
    <a:lstStyle/>
    <a:p>
      <a:pPr>
        <a:defRPr sz="1400" b="1"/>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0.81905</cdr:x>
      <cdr:y>0.12666</cdr:y>
    </cdr:from>
    <cdr:to>
      <cdr:x>0.99106</cdr:x>
      <cdr:y>0.28621</cdr:y>
    </cdr:to>
    <cdr:sp macro="" textlink="">
      <cdr:nvSpPr>
        <cdr:cNvPr id="2" name="TextBox 1"/>
        <cdr:cNvSpPr txBox="1"/>
      </cdr:nvSpPr>
      <cdr:spPr>
        <a:xfrm xmlns:a="http://schemas.openxmlformats.org/drawingml/2006/main">
          <a:off x="6516812" y="571669"/>
          <a:ext cx="1368606" cy="7200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600" b="1" dirty="0">
              <a:solidFill>
                <a:srgbClr val="FF0000"/>
              </a:solidFill>
            </a:rPr>
            <a:t>Umbes 27% </a:t>
          </a:r>
        </a:p>
        <a:p xmlns:a="http://schemas.openxmlformats.org/drawingml/2006/main">
          <a:r>
            <a:rPr lang="et-EE" sz="1600" b="1" dirty="0">
              <a:solidFill>
                <a:srgbClr val="FF0000"/>
              </a:solidFill>
            </a:rPr>
            <a:t>sihtgrupist</a:t>
          </a:r>
        </a:p>
      </cdr:txBody>
    </cdr:sp>
  </cdr:relSizeAnchor>
  <cdr:relSizeAnchor xmlns:cdr="http://schemas.openxmlformats.org/drawingml/2006/chartDrawing">
    <cdr:from>
      <cdr:x>0.58375</cdr:x>
      <cdr:y>0</cdr:y>
    </cdr:from>
    <cdr:to>
      <cdr:x>0.7738</cdr:x>
      <cdr:y>1</cdr:y>
    </cdr:to>
    <cdr:sp macro="" textlink="">
      <cdr:nvSpPr>
        <cdr:cNvPr id="4" name="Frame 3"/>
        <cdr:cNvSpPr/>
      </cdr:nvSpPr>
      <cdr:spPr bwMode="auto">
        <a:xfrm xmlns:a="http://schemas.openxmlformats.org/drawingml/2006/main">
          <a:off x="4644603" y="0"/>
          <a:ext cx="1512168" cy="4513263"/>
        </a:xfrm>
        <a:prstGeom xmlns:a="http://schemas.openxmlformats.org/drawingml/2006/main" prst="frame">
          <a:avLst>
            <a:gd name="adj1" fmla="val 3965"/>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t-EE" dirty="0"/>
        </a:p>
      </cdr:txBody>
    </cdr:sp>
  </cdr:relSizeAnchor>
  <cdr:relSizeAnchor xmlns:cdr="http://schemas.openxmlformats.org/drawingml/2006/chartDrawing">
    <cdr:from>
      <cdr:x>0.8462</cdr:x>
      <cdr:y>0.55744</cdr:y>
    </cdr:from>
    <cdr:to>
      <cdr:x>0.9005</cdr:x>
      <cdr:y>0.62126</cdr:y>
    </cdr:to>
    <cdr:sp macro="" textlink="">
      <cdr:nvSpPr>
        <cdr:cNvPr id="3" name="TextBox 2"/>
        <cdr:cNvSpPr txBox="1"/>
      </cdr:nvSpPr>
      <cdr:spPr>
        <a:xfrm xmlns:a="http://schemas.openxmlformats.org/drawingml/2006/main">
          <a:off x="6732835" y="2515888"/>
          <a:ext cx="43204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t-EE"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0.05202</cdr:x>
      <cdr:y>0.92158</cdr:y>
    </cdr:from>
    <cdr:to>
      <cdr:x>0.92487</cdr:x>
      <cdr:y>0.98326</cdr:y>
    </cdr:to>
    <cdr:sp macro="" textlink="">
      <cdr:nvSpPr>
        <cdr:cNvPr id="2" name="TextBox 1"/>
        <cdr:cNvSpPr txBox="1"/>
      </cdr:nvSpPr>
      <cdr:spPr>
        <a:xfrm xmlns:a="http://schemas.openxmlformats.org/drawingml/2006/main">
          <a:off x="261789" y="5379467"/>
          <a:ext cx="4392488"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400" b="1" dirty="0">
              <a:solidFill>
                <a:schemeClr val="tx1"/>
              </a:solidFill>
            </a:rPr>
            <a:t>Meetme eelarve on 145 000 </a:t>
          </a:r>
          <a:r>
            <a:rPr lang="et-EE" sz="1400" b="1" dirty="0" err="1">
              <a:solidFill>
                <a:schemeClr val="tx1"/>
              </a:solidFill>
            </a:rPr>
            <a:t>000</a:t>
          </a:r>
          <a:r>
            <a:rPr lang="et-EE" sz="1400" b="1" dirty="0">
              <a:solidFill>
                <a:schemeClr val="tx1"/>
              </a:solidFill>
            </a:rPr>
            <a:t> eurot </a:t>
          </a:r>
        </a:p>
      </cdr:txBody>
    </cdr:sp>
  </cdr:relSizeAnchor>
</c:userShapes>
</file>

<file path=ppt/drawings/drawing3.xml><?xml version="1.0" encoding="utf-8"?>
<c:userShapes xmlns:c="http://schemas.openxmlformats.org/drawingml/2006/chart">
  <cdr:relSizeAnchor xmlns:cdr="http://schemas.openxmlformats.org/drawingml/2006/chartDrawing">
    <cdr:from>
      <cdr:x>0.19459</cdr:x>
      <cdr:y>0.0788</cdr:y>
    </cdr:from>
    <cdr:to>
      <cdr:x>0.33939</cdr:x>
      <cdr:y>0.14262</cdr:y>
    </cdr:to>
    <cdr:sp macro="" textlink="">
      <cdr:nvSpPr>
        <cdr:cNvPr id="2" name="TextBox 1"/>
        <cdr:cNvSpPr txBox="1"/>
      </cdr:nvSpPr>
      <cdr:spPr>
        <a:xfrm xmlns:a="http://schemas.openxmlformats.org/drawingml/2006/main">
          <a:off x="1548259" y="355650"/>
          <a:ext cx="115212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200" b="1" dirty="0">
              <a:solidFill>
                <a:srgbClr val="FF0000"/>
              </a:solidFill>
            </a:rPr>
            <a:t>Väljamakstud 22%</a:t>
          </a:r>
        </a:p>
      </cdr:txBody>
    </cdr:sp>
  </cdr:relSizeAnchor>
  <cdr:relSizeAnchor xmlns:cdr="http://schemas.openxmlformats.org/drawingml/2006/chartDrawing">
    <cdr:from>
      <cdr:x>0.37559</cdr:x>
      <cdr:y>0.0788</cdr:y>
    </cdr:from>
    <cdr:to>
      <cdr:x>0.52039</cdr:x>
      <cdr:y>0.14262</cdr:y>
    </cdr:to>
    <cdr:sp macro="" textlink="">
      <cdr:nvSpPr>
        <cdr:cNvPr id="3" name="TextBox 1"/>
        <cdr:cNvSpPr txBox="1"/>
      </cdr:nvSpPr>
      <cdr:spPr>
        <a:xfrm xmlns:a="http://schemas.openxmlformats.org/drawingml/2006/main">
          <a:off x="2988419" y="355650"/>
          <a:ext cx="1152128"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b="1" dirty="0">
              <a:solidFill>
                <a:srgbClr val="FF0000"/>
              </a:solidFill>
            </a:rPr>
            <a:t>Väljamakstud 40%</a:t>
          </a:r>
        </a:p>
      </cdr:txBody>
    </cdr:sp>
  </cdr:relSizeAnchor>
  <cdr:relSizeAnchor xmlns:cdr="http://schemas.openxmlformats.org/drawingml/2006/chartDrawing">
    <cdr:from>
      <cdr:x>0.5747</cdr:x>
      <cdr:y>0</cdr:y>
    </cdr:from>
    <cdr:to>
      <cdr:x>0.7195</cdr:x>
      <cdr:y>0.06382</cdr:y>
    </cdr:to>
    <cdr:sp macro="" textlink="">
      <cdr:nvSpPr>
        <cdr:cNvPr id="4" name="TextBox 1"/>
        <cdr:cNvSpPr txBox="1"/>
      </cdr:nvSpPr>
      <cdr:spPr>
        <a:xfrm xmlns:a="http://schemas.openxmlformats.org/drawingml/2006/main">
          <a:off x="4572595" y="-1768475"/>
          <a:ext cx="1152128"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b="1" dirty="0">
              <a:solidFill>
                <a:srgbClr val="FF0000"/>
              </a:solidFill>
            </a:rPr>
            <a:t>Väljamakstud 55%</a:t>
          </a:r>
        </a:p>
      </cdr:txBody>
    </cdr:sp>
  </cdr:relSizeAnchor>
  <cdr:relSizeAnchor xmlns:cdr="http://schemas.openxmlformats.org/drawingml/2006/chartDrawing">
    <cdr:from>
      <cdr:x>0.80095</cdr:x>
      <cdr:y>0.0788</cdr:y>
    </cdr:from>
    <cdr:to>
      <cdr:x>0.94575</cdr:x>
      <cdr:y>0.14262</cdr:y>
    </cdr:to>
    <cdr:sp macro="" textlink="">
      <cdr:nvSpPr>
        <cdr:cNvPr id="5" name="TextBox 1"/>
        <cdr:cNvSpPr txBox="1"/>
      </cdr:nvSpPr>
      <cdr:spPr>
        <a:xfrm xmlns:a="http://schemas.openxmlformats.org/drawingml/2006/main">
          <a:off x="6372795" y="355650"/>
          <a:ext cx="1152128"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b="1" dirty="0">
              <a:solidFill>
                <a:srgbClr val="FF0000"/>
              </a:solidFill>
            </a:rPr>
            <a:t>Väljamakstud 37%</a:t>
          </a:r>
        </a:p>
      </cdr:txBody>
    </cdr:sp>
  </cdr:relSizeAnchor>
</c:userShapes>
</file>

<file path=ppt/drawings/drawing4.xml><?xml version="1.0" encoding="utf-8"?>
<c:userShapes xmlns:c="http://schemas.openxmlformats.org/drawingml/2006/chart">
  <cdr:relSizeAnchor xmlns:cdr="http://schemas.openxmlformats.org/drawingml/2006/chartDrawing">
    <cdr:from>
      <cdr:x>0.81</cdr:x>
      <cdr:y>0.36599</cdr:y>
    </cdr:from>
    <cdr:to>
      <cdr:x>0.8643</cdr:x>
      <cdr:y>0.97227</cdr:y>
    </cdr:to>
    <cdr:sp macro="" textlink="">
      <cdr:nvSpPr>
        <cdr:cNvPr id="3" name="Frame 2"/>
        <cdr:cNvSpPr/>
      </cdr:nvSpPr>
      <cdr:spPr bwMode="auto">
        <a:xfrm xmlns:a="http://schemas.openxmlformats.org/drawingml/2006/main">
          <a:off x="6444803" y="1651794"/>
          <a:ext cx="432048" cy="2736304"/>
        </a:xfrm>
        <a:prstGeom xmlns:a="http://schemas.openxmlformats.org/drawingml/2006/main" prst="frame">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t-EE"/>
        </a:p>
      </cdr:txBody>
    </cdr:sp>
  </cdr:relSizeAnchor>
  <cdr:relSizeAnchor xmlns:cdr="http://schemas.openxmlformats.org/drawingml/2006/chartDrawing">
    <cdr:from>
      <cdr:x>0.63805</cdr:x>
      <cdr:y>0.36599</cdr:y>
    </cdr:from>
    <cdr:to>
      <cdr:x>0.69235</cdr:x>
      <cdr:y>0.97227</cdr:y>
    </cdr:to>
    <cdr:sp macro="" textlink="">
      <cdr:nvSpPr>
        <cdr:cNvPr id="4" name="Frame 3"/>
        <cdr:cNvSpPr/>
      </cdr:nvSpPr>
      <cdr:spPr bwMode="auto">
        <a:xfrm xmlns:a="http://schemas.openxmlformats.org/drawingml/2006/main">
          <a:off x="5076651" y="1651794"/>
          <a:ext cx="432048" cy="2736304"/>
        </a:xfrm>
        <a:prstGeom xmlns:a="http://schemas.openxmlformats.org/drawingml/2006/main" prst="frame">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t-E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43000" y="812800"/>
            <a:ext cx="5270500"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169"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795" indent="-285691" algn="l" defTabSz="449169"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2762" indent="-228552" algn="l" defTabSz="449169"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599866" indent="-228552" algn="l" defTabSz="449169"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6971" indent="-228552" algn="l" defTabSz="449169"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5524" algn="l" defTabSz="914210" rtl="0" eaLnBrk="1" latinLnBrk="0" hangingPunct="1">
      <a:defRPr sz="1200" kern="1200">
        <a:solidFill>
          <a:schemeClr val="tx1"/>
        </a:solidFill>
        <a:latin typeface="+mn-lt"/>
        <a:ea typeface="+mn-ea"/>
        <a:cs typeface="+mn-cs"/>
      </a:defRPr>
    </a:lvl6pPr>
    <a:lvl7pPr marL="2742630" algn="l" defTabSz="914210" rtl="0" eaLnBrk="1" latinLnBrk="0" hangingPunct="1">
      <a:defRPr sz="1200" kern="1200">
        <a:solidFill>
          <a:schemeClr val="tx1"/>
        </a:solidFill>
        <a:latin typeface="+mn-lt"/>
        <a:ea typeface="+mn-ea"/>
        <a:cs typeface="+mn-cs"/>
      </a:defRPr>
    </a:lvl7pPr>
    <a:lvl8pPr marL="3199734" algn="l" defTabSz="914210" rtl="0" eaLnBrk="1" latinLnBrk="0" hangingPunct="1">
      <a:defRPr sz="1200" kern="1200">
        <a:solidFill>
          <a:schemeClr val="tx1"/>
        </a:solidFill>
        <a:latin typeface="+mn-lt"/>
        <a:ea typeface="+mn-ea"/>
        <a:cs typeface="+mn-cs"/>
      </a:defRPr>
    </a:lvl8pPr>
    <a:lvl9pPr marL="3656840"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keskkonnaagentuur.ee/et/eesmargid-tegevused/vesi/pinnavesi/veekogumite-seisundiinf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a:t>
            </a:fld>
            <a:endParaRPr lang="et-EE" altLang="en-US"/>
          </a:p>
        </p:txBody>
      </p:sp>
    </p:spTree>
    <p:extLst>
      <p:ext uri="{BB962C8B-B14F-4D97-AF65-F5344CB8AC3E}">
        <p14:creationId xmlns:p14="http://schemas.microsoft.com/office/powerpoint/2010/main" val="2422911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5263"/>
          </a:xfrm>
        </p:spPr>
      </p:sp>
      <p:sp>
        <p:nvSpPr>
          <p:cNvPr id="3" name="Märkmete kohatäide 2"/>
          <p:cNvSpPr>
            <a:spLocks noGrp="1"/>
          </p:cNvSpPr>
          <p:nvPr>
            <p:ph type="body" idx="1"/>
          </p:nvPr>
        </p:nvSpPr>
        <p:spPr/>
        <p:txBody>
          <a:bodyPr/>
          <a:lstStyle/>
          <a:p>
            <a:r>
              <a:rPr lang="et-EE" dirty="0"/>
              <a:t>Indikatiivne aeg</a:t>
            </a:r>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11</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5263"/>
          </a:xfrm>
        </p:spPr>
      </p:sp>
      <p:sp>
        <p:nvSpPr>
          <p:cNvPr id="3" name="Märkmete kohatäide 2"/>
          <p:cNvSpPr>
            <a:spLocks noGrp="1"/>
          </p:cNvSpPr>
          <p:nvPr>
            <p:ph type="body" idx="1"/>
          </p:nvPr>
        </p:nvSpPr>
        <p:spPr/>
        <p:txBody>
          <a:bodyPr/>
          <a:lstStyle/>
          <a:p>
            <a:pPr>
              <a:spcAft>
                <a:spcPts val="0"/>
              </a:spcAft>
            </a:pPr>
            <a:endParaRPr lang="et-EE" sz="1200" dirty="0">
              <a:effectLst/>
              <a:latin typeface="Calibri"/>
              <a:ea typeface="Calibri"/>
              <a:cs typeface="Times New Roman"/>
            </a:endParaRPr>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12</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427017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14</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just">
              <a:spcAft>
                <a:spcPts val="0"/>
              </a:spcAft>
            </a:pPr>
            <a:r>
              <a:rPr lang="et-EE" sz="1200" dirty="0">
                <a:effectLst/>
                <a:latin typeface="Times New Roman"/>
                <a:ea typeface="Times New Roman"/>
              </a:rPr>
              <a:t>Määrus kehtestatakse Euroopa Parlamendi ja nõukogu määruse (EL) nr 1305/2013 Euroopa Maaelu Arengu Põllumajandusfondist (EAFRD) antavate maaelu arengu toetuste kohta ja millega tunnistatakse kehtetuks nõukogu määrus (EÜ) nr 1698/2005 (ELT L 347, 20.12.2013, lk 487–548) (edaspidi </a:t>
            </a:r>
            <a:r>
              <a:rPr lang="et-EE" sz="1200" i="1" dirty="0">
                <a:effectLst/>
                <a:latin typeface="Times New Roman"/>
                <a:ea typeface="Times New Roman"/>
              </a:rPr>
              <a:t>Euroopa Parlamendi ja nõukogu määrus (EL) nr 1305/2013</a:t>
            </a:r>
            <a:r>
              <a:rPr lang="et-EE" sz="1200" dirty="0">
                <a:effectLst/>
                <a:latin typeface="Times New Roman"/>
                <a:ea typeface="Times New Roman"/>
              </a:rPr>
              <a:t>) artikli 17 lõike 1 punkti a alusel.</a:t>
            </a:r>
          </a:p>
          <a:p>
            <a:pPr algn="just">
              <a:spcAft>
                <a:spcPts val="0"/>
              </a:spcAft>
            </a:pPr>
            <a:r>
              <a:rPr lang="et-EE" sz="1200" dirty="0">
                <a:effectLst/>
                <a:latin typeface="Times New Roman"/>
                <a:ea typeface="Times New Roman"/>
              </a:rPr>
              <a:t> </a:t>
            </a:r>
          </a:p>
          <a:p>
            <a:pPr algn="just">
              <a:spcAft>
                <a:spcPts val="0"/>
              </a:spcAft>
            </a:pPr>
            <a:r>
              <a:rPr lang="et-EE" sz="1200" dirty="0">
                <a:effectLst/>
                <a:latin typeface="Times New Roman"/>
                <a:ea typeface="Times New Roman"/>
              </a:rPr>
              <a:t>Investeeringutoetuse üldeesmärk on põllumajandusettevõtja tulemuslikkuse parandamine ja keskkonnahoidliku põllumajandustootmise arendamine. Investeeringutoetuse spetsiifilised eesmärgid on järgmised:</a:t>
            </a:r>
          </a:p>
          <a:p>
            <a:pPr marL="450215" indent="-450215" algn="just">
              <a:spcAft>
                <a:spcPts val="0"/>
              </a:spcAft>
            </a:pPr>
            <a:r>
              <a:rPr lang="et-EE" sz="1200" dirty="0">
                <a:effectLst/>
                <a:latin typeface="Times New Roman"/>
                <a:ea typeface="Times New Roman"/>
              </a:rPr>
              <a:t>•	põllumajandusettevõtja tulemuslikkuse parandamine tootmise nüüdisajastamise ja ühise majandustegevuse edendamise kaudu;</a:t>
            </a:r>
          </a:p>
          <a:p>
            <a:pPr algn="just">
              <a:spcAft>
                <a:spcPts val="0"/>
              </a:spcAft>
            </a:pPr>
            <a:r>
              <a:rPr lang="et-EE" sz="1200" dirty="0">
                <a:effectLst/>
                <a:latin typeface="Times New Roman"/>
                <a:ea typeface="Times New Roman"/>
              </a:rPr>
              <a:t>•	keskkonnahoidlike põllumajandus- ja loomakasvatusehitiste rajamine ja uuendamine;</a:t>
            </a:r>
          </a:p>
          <a:p>
            <a:pPr algn="just">
              <a:spcAft>
                <a:spcPts val="0"/>
              </a:spcAft>
            </a:pPr>
            <a:r>
              <a:rPr lang="et-EE" sz="1200" dirty="0">
                <a:effectLst/>
                <a:latin typeface="Times New Roman"/>
                <a:ea typeface="Times New Roman"/>
              </a:rPr>
              <a:t>•	põllumajandusettevõtetele keskkonnasõbraliku energia tarnekindluse suurendamine. </a:t>
            </a:r>
          </a:p>
          <a:p>
            <a:endParaRPr lang="en-US" altLang="en-US" dirty="0"/>
          </a:p>
        </p:txBody>
      </p:sp>
    </p:spTree>
    <p:extLst>
      <p:ext uri="{BB962C8B-B14F-4D97-AF65-F5344CB8AC3E}">
        <p14:creationId xmlns:p14="http://schemas.microsoft.com/office/powerpoint/2010/main" val="267263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t-EE" sz="1200" b="1" kern="1200" dirty="0">
                <a:solidFill>
                  <a:srgbClr val="000000"/>
                </a:solidFill>
                <a:effectLst/>
                <a:latin typeface="Times New Roman" panose="02020603050405020304" pitchFamily="18" charset="0"/>
                <a:ea typeface="+mn-ea"/>
                <a:cs typeface="+mn-cs"/>
              </a:rPr>
              <a:t>1.</a:t>
            </a:r>
            <a:r>
              <a:rPr lang="et-EE" sz="1200" b="1" dirty="0">
                <a:effectLst/>
                <a:latin typeface="Times New Roman"/>
                <a:ea typeface="Times New Roman"/>
              </a:rPr>
              <a:t> </a:t>
            </a:r>
            <a:r>
              <a:rPr lang="et-EE" sz="1200" dirty="0">
                <a:effectLst/>
                <a:latin typeface="Times New Roman"/>
                <a:ea typeface="Times New Roman"/>
              </a:rPr>
              <a:t>PRIA esitab Keskkonnaametile niisutusinvesteeringute kohta arvamuse saamiseks taotleja kohta järgmised andmed ja dokumendid:</a:t>
            </a:r>
          </a:p>
          <a:p>
            <a:pPr algn="just">
              <a:spcAft>
                <a:spcPts val="0"/>
              </a:spcAft>
            </a:pPr>
            <a:r>
              <a:rPr lang="et-EE" sz="1200" dirty="0">
                <a:effectLst/>
                <a:latin typeface="Times New Roman"/>
                <a:ea typeface="Times New Roman"/>
              </a:rPr>
              <a:t>1) andmed ostetava seadme ja selle kavandatava asukoha kohta;</a:t>
            </a:r>
          </a:p>
          <a:p>
            <a:pPr algn="just">
              <a:spcAft>
                <a:spcPts val="0"/>
              </a:spcAft>
            </a:pPr>
            <a:r>
              <a:rPr lang="et-EE" sz="1200" dirty="0">
                <a:effectLst/>
                <a:latin typeface="Times New Roman"/>
                <a:ea typeface="Times New Roman"/>
              </a:rPr>
              <a:t>2) statsionaarse seadme puhul, mis ostetakse üksnes olemasoleva toimiva niisutussüsteemi elemendi energiatõhususe suurendamiseks, teave olemasoleva seadme tehniliste parameetrite ja niisutussüsteemi kavandatava aastase veekasutuse kohta;</a:t>
            </a:r>
          </a:p>
          <a:p>
            <a:pPr algn="just">
              <a:spcAft>
                <a:spcPts val="0"/>
              </a:spcAft>
            </a:pPr>
            <a:r>
              <a:rPr lang="et-EE" sz="1200" dirty="0">
                <a:effectLst/>
                <a:latin typeface="Times New Roman"/>
                <a:ea typeface="Times New Roman"/>
              </a:rPr>
              <a:t>3) kavandatava niisutussüsteemi põhiprojekt või ehitusprojekt, kui see on nõutav ehitusseadustiku või maaparandusseaduse kohaselt;</a:t>
            </a:r>
          </a:p>
          <a:p>
            <a:pPr algn="just">
              <a:spcAft>
                <a:spcPts val="0"/>
              </a:spcAft>
            </a:pPr>
            <a:r>
              <a:rPr lang="et-EE" sz="1200" dirty="0">
                <a:effectLst/>
                <a:latin typeface="Times New Roman"/>
                <a:ea typeface="Times New Roman"/>
              </a:rPr>
              <a:t>4) keskkonnamõju eelhinnang või keskkonnamõju hindamise aruanne.</a:t>
            </a:r>
          </a:p>
          <a:p>
            <a:endParaRPr lang="et-EE" sz="1200" kern="1200" dirty="0">
              <a:solidFill>
                <a:srgbClr val="000000"/>
              </a:solidFill>
              <a:effectLst/>
              <a:latin typeface="Times New Roman" panose="02020603050405020304" pitchFamily="18" charset="0"/>
              <a:ea typeface="+mn-ea"/>
              <a:cs typeface="+mn-cs"/>
            </a:endParaRPr>
          </a:p>
          <a:p>
            <a:r>
              <a:rPr lang="et-EE" sz="1200" kern="1200" dirty="0">
                <a:solidFill>
                  <a:srgbClr val="000000"/>
                </a:solidFill>
                <a:effectLst/>
                <a:latin typeface="Times New Roman" panose="02020603050405020304" pitchFamily="18" charset="0"/>
                <a:ea typeface="+mn-ea"/>
                <a:cs typeface="+mn-cs"/>
              </a:rPr>
              <a:t>Keskkonnamet annab kavandatava niisutussüsteemi investeeringu kohta arvamuse, millest nähtub niisutuseks kavandatava veekogumi seisund, keskkonnamõju hindamise vajalikkus, niisutuseks tehtava investeeringu v</a:t>
            </a:r>
          </a:p>
          <a:p>
            <a:pPr algn="just">
              <a:spcAft>
                <a:spcPts val="0"/>
              </a:spcAft>
            </a:pPr>
            <a:r>
              <a:rPr lang="et-EE" sz="1200" kern="1200" dirty="0">
                <a:solidFill>
                  <a:srgbClr val="000000"/>
                </a:solidFill>
                <a:effectLst/>
                <a:latin typeface="Times New Roman" panose="02020603050405020304" pitchFamily="18" charset="0"/>
                <a:ea typeface="+mn-ea"/>
                <a:cs typeface="+mn-cs"/>
              </a:rPr>
              <a:t>vastavus piirkondlikule veemajanduskavale ning selle mõju veekogumile ja keskkonna seisundile 30 kalendripäeva jooksul arvates PRIA</a:t>
            </a:r>
            <a:r>
              <a:rPr lang="et-EE" sz="1200" kern="1200" baseline="0" dirty="0">
                <a:solidFill>
                  <a:srgbClr val="000000"/>
                </a:solidFill>
                <a:effectLst/>
                <a:latin typeface="Times New Roman" panose="02020603050405020304" pitchFamily="18" charset="0"/>
                <a:ea typeface="+mn-ea"/>
                <a:cs typeface="+mn-cs"/>
              </a:rPr>
              <a:t> </a:t>
            </a:r>
            <a:r>
              <a:rPr lang="et-EE" sz="1200" kern="1200" dirty="0">
                <a:solidFill>
                  <a:srgbClr val="000000"/>
                </a:solidFill>
                <a:effectLst/>
                <a:latin typeface="Times New Roman" panose="02020603050405020304" pitchFamily="18" charset="0"/>
                <a:ea typeface="+mn-ea"/>
                <a:cs typeface="+mn-cs"/>
              </a:rPr>
              <a:t>nõuetekohase teabe ja dokumentide saamisest.</a:t>
            </a:r>
            <a:r>
              <a:rPr lang="et-EE" sz="1200" dirty="0">
                <a:effectLst/>
                <a:latin typeface="Times New Roman"/>
                <a:ea typeface="Times New Roman"/>
              </a:rPr>
              <a:t> </a:t>
            </a:r>
          </a:p>
          <a:p>
            <a:pPr algn="just">
              <a:spcAft>
                <a:spcPts val="0"/>
              </a:spcAft>
            </a:pPr>
            <a:r>
              <a:rPr lang="et-EE" sz="1200" dirty="0">
                <a:effectLst/>
                <a:latin typeface="Times New Roman"/>
                <a:ea typeface="Times New Roman"/>
              </a:rPr>
              <a:t>Kui Keskkonnamet avastab  temale esitatud dokumentides või teabes puuduse või täpsustamist vajava nüansi, siis suhtleb Keskkonnaamet taotlejaga otse ning vajadusel teavitab sellest PRIAt. Taotlust saab parandada peale taotluse esitamist ja enne taotluse rahuldamise otsuse tegemist, kui pädev asutus on avastanud selles ilmse vea.</a:t>
            </a:r>
          </a:p>
          <a:p>
            <a:pPr marL="228600" indent="-228600">
              <a:buAutoNum type="arabicPeriod" startAt="2"/>
            </a:pPr>
            <a:endParaRPr lang="et-EE" b="0" baseline="0" dirty="0"/>
          </a:p>
          <a:p>
            <a:pPr algn="just">
              <a:spcAft>
                <a:spcPts val="0"/>
              </a:spcAft>
            </a:pPr>
            <a:r>
              <a:rPr lang="et-EE" sz="1200" b="1" dirty="0">
                <a:effectLst/>
                <a:latin typeface="Times New Roman"/>
                <a:ea typeface="Times New Roman"/>
              </a:rPr>
              <a:t>2. </a:t>
            </a:r>
            <a:r>
              <a:rPr lang="et-EE" sz="1200" dirty="0">
                <a:effectLst/>
                <a:latin typeface="Times New Roman"/>
                <a:ea typeface="Times New Roman"/>
              </a:rPr>
              <a:t>Ohustatud tõugu põllumajandusloomad on loetletud põllumajandusministri 08.12.2005. a määruses nr 118 “Põllumajandusloomade ohustatud tõugude loetelu”. Nimetatud põllumajandusministri määruse alusel on ohustatud tõugu põllumajandusloomadeks eesti maatõugu veis, eesti hobune, eesti raskeveohobune, tori hobune ja eesti vutt. Ohustatud tõugu põllumajandusloomade kasvatajatele lisatakse eelistus, et soodustada põllumajandusloomade kultuurilise ja geneetilise mitmekesisuse säilimist. Eelistuse andmisel lähtuti järgnevatest asjaoludest:</a:t>
            </a:r>
          </a:p>
          <a:p>
            <a:pPr marL="0" indent="0">
              <a:buNone/>
            </a:pPr>
            <a:endParaRPr lang="et-EE" b="0" baseline="0" dirty="0"/>
          </a:p>
          <a:p>
            <a:pPr marL="228600" indent="-228600">
              <a:buAutoNum type="alphaLcParenR"/>
            </a:pPr>
            <a:r>
              <a:rPr lang="et-EE" sz="1200" dirty="0">
                <a:solidFill>
                  <a:srgbClr val="000000"/>
                </a:solidFill>
                <a:effectLst/>
                <a:latin typeface="Times New Roman"/>
                <a:ea typeface="Times New Roman"/>
              </a:rPr>
              <a:t>Taotleja tegeleb maatõugu piimaveiste kasvatamisega (4 hindepunkti)</a:t>
            </a:r>
          </a:p>
          <a:p>
            <a:pPr marL="0" indent="0">
              <a:buNone/>
            </a:pPr>
            <a:endParaRPr lang="et-EE" sz="1200" dirty="0">
              <a:solidFill>
                <a:srgbClr val="000000"/>
              </a:solidFill>
              <a:effectLst/>
              <a:latin typeface="Times New Roman"/>
              <a:ea typeface="Times New Roman"/>
            </a:endParaRPr>
          </a:p>
          <a:p>
            <a:pPr marL="171450" indent="-171450">
              <a:buFont typeface="Wingdings" panose="05000000000000000000" pitchFamily="2" charset="2"/>
              <a:buChar char="ü"/>
            </a:pPr>
            <a:r>
              <a:rPr lang="et-EE" sz="1200" b="1" dirty="0">
                <a:solidFill>
                  <a:srgbClr val="000000"/>
                </a:solidFill>
                <a:effectLst/>
                <a:latin typeface="Times New Roman"/>
              </a:rPr>
              <a:t>     </a:t>
            </a:r>
            <a:r>
              <a:rPr lang="et-EE" sz="1200" b="0" dirty="0">
                <a:solidFill>
                  <a:srgbClr val="000000"/>
                </a:solidFill>
                <a:effectLst/>
                <a:latin typeface="Times New Roman"/>
              </a:rPr>
              <a:t>t</a:t>
            </a:r>
            <a:r>
              <a:rPr lang="et-EE" sz="1200" dirty="0">
                <a:effectLst/>
                <a:latin typeface="Times New Roman"/>
                <a:ea typeface="Times New Roman"/>
              </a:rPr>
              <a:t>aotleja peab taotlemise tähtajale vahetult eelnenud kuu viimase päeva seisuga põllumajandusloomade registri andmetel vähemalt kuut maatõugu piimaveist või kelle maatõugu piimaveiste osakaal moodustab enam kui 50,00% kõigist tema peetavatest piimaveistest. </a:t>
            </a:r>
          </a:p>
          <a:p>
            <a:pPr marL="0" indent="0">
              <a:buFont typeface="Wingdings" panose="05000000000000000000" pitchFamily="2" charset="2"/>
              <a:buNone/>
            </a:pPr>
            <a:r>
              <a:rPr lang="et-EE" sz="1200" b="0" dirty="0">
                <a:solidFill>
                  <a:srgbClr val="000000"/>
                </a:solidFill>
                <a:effectLst/>
                <a:latin typeface="Times New Roman"/>
              </a:rPr>
              <a:t>b) </a:t>
            </a:r>
            <a:r>
              <a:rPr lang="et-EE" sz="1200" dirty="0">
                <a:effectLst/>
                <a:latin typeface="Times New Roman"/>
                <a:ea typeface="Times New Roman"/>
              </a:rPr>
              <a:t>Taotleja tegeleb ohustatud tõugu loomade (v.a maatõugu piimaveised) kasvatamisega (4 hindepunkti)</a:t>
            </a:r>
          </a:p>
          <a:p>
            <a:pPr marL="0" indent="0">
              <a:buFont typeface="Wingdings" panose="05000000000000000000" pitchFamily="2" charset="2"/>
              <a:buNone/>
            </a:pPr>
            <a:endParaRPr lang="et-EE" sz="1200" dirty="0">
              <a:effectLst/>
              <a:latin typeface="Times New Roman"/>
              <a:ea typeface="Times New Roman"/>
            </a:endParaRPr>
          </a:p>
          <a:p>
            <a:pPr marL="171450" indent="-171450">
              <a:buFont typeface="Wingdings" panose="05000000000000000000" pitchFamily="2" charset="2"/>
              <a:buChar char="ü"/>
            </a:pPr>
            <a:r>
              <a:rPr lang="et-EE" sz="1200" dirty="0">
                <a:effectLst/>
                <a:latin typeface="Times New Roman"/>
                <a:ea typeface="Times New Roman"/>
              </a:rPr>
              <a:t>taotlejal on ohustatud tõugu looma pidamise toetuse alusel kohustus pidada kokku vähemalt kuut eesti hobuse, eesti raskeveohobuse, tori universaalsuuna või vana-tori suuna tõugu hobust</a:t>
            </a:r>
          </a:p>
          <a:p>
            <a:pPr marL="171450" indent="-171450">
              <a:buFont typeface="Wingdings" panose="05000000000000000000" pitchFamily="2" charset="2"/>
              <a:buChar char="ü"/>
            </a:pPr>
            <a:r>
              <a:rPr lang="et-EE" sz="1200" dirty="0">
                <a:effectLst/>
                <a:latin typeface="Times New Roman"/>
                <a:ea typeface="Times New Roman"/>
              </a:rPr>
              <a:t>taotlejal on ohustatud tõugu looma pidamise toetuse alusel kohustus pidada eesti vutti.</a:t>
            </a:r>
          </a:p>
          <a:p>
            <a:pPr marL="0" indent="0">
              <a:buFont typeface="Wingdings" panose="05000000000000000000" pitchFamily="2" charset="2"/>
              <a:buNone/>
            </a:pPr>
            <a:endParaRPr lang="et-EE" sz="1200" dirty="0">
              <a:effectLst/>
              <a:latin typeface="Times New Roman"/>
              <a:ea typeface="Times New Roman"/>
            </a:endParaRPr>
          </a:p>
          <a:p>
            <a:pPr marL="0" indent="0">
              <a:buFont typeface="Wingdings" panose="05000000000000000000" pitchFamily="2" charset="2"/>
              <a:buNone/>
            </a:pPr>
            <a:r>
              <a:rPr lang="et-EE" sz="1200" b="1" dirty="0">
                <a:effectLst/>
                <a:latin typeface="Times New Roman"/>
                <a:ea typeface="Times New Roman"/>
              </a:rPr>
              <a:t>3. </a:t>
            </a:r>
            <a:r>
              <a:rPr lang="et-EE" sz="1200" dirty="0">
                <a:effectLst/>
                <a:latin typeface="Times New Roman"/>
                <a:ea typeface="Times New Roman"/>
              </a:rPr>
              <a:t>Lisapunktid (2 hindepunkti) , kui kuivati ehitab või ostab või ehitab ümber olemasoleva kuivati taotleja, kes on tootnud viimase kahe kalendriaasta jooksul vähemalt ühe sertifitseeritud seemne partii. Jooksval kalendriaastal vaadeldakse sertifitseeritud seemnepartii tootmist taotlemise tähtajale vahetult eelnenud kuu viimase päeva seisuga.</a:t>
            </a:r>
          </a:p>
          <a:p>
            <a:pPr algn="just">
              <a:spcAft>
                <a:spcPts val="0"/>
              </a:spcAft>
            </a:pPr>
            <a:endParaRPr lang="et-EE" sz="1200" dirty="0">
              <a:effectLst/>
              <a:latin typeface="Times New Roman"/>
              <a:ea typeface="Times New Roman"/>
            </a:endParaRPr>
          </a:p>
          <a:p>
            <a:pPr algn="just">
              <a:spcAft>
                <a:spcPts val="0"/>
              </a:spcAft>
            </a:pPr>
            <a:r>
              <a:rPr lang="et-EE" sz="1200" dirty="0">
                <a:effectLst/>
                <a:latin typeface="Times New Roman"/>
                <a:ea typeface="Times New Roman"/>
              </a:rPr>
              <a:t>2017. a juuli alguse seisuga omas eelnõu nõuetele vastavat sertifitseeritud seemnepartiid umbes 80 ettevõtjat. Eelistus s</a:t>
            </a:r>
            <a:r>
              <a:rPr lang="et-EE" sz="1200" dirty="0">
                <a:solidFill>
                  <a:srgbClr val="000000"/>
                </a:solidFill>
                <a:effectLst/>
                <a:latin typeface="Times New Roman"/>
                <a:ea typeface="Times New Roman"/>
              </a:rPr>
              <a:t>ertifitseeritud seemnetootjate investeeringute tegemisel aitab kaasa seemnekvaliteedi ja selle kaudu ka saagikuse tõusule. Eelistus panustab ka “Eesti seemnemajanduse arengukava aastateks 2014–2020“ eesmärgi – sertifitseeritud seemne ja paljundusmaterjali ning Eesti tingimustesse sobivate ja siin levivate taimekahjustajate suhtes vastupanuvõimeliste sortide kasutamise suurendamine – saavutamisse. </a:t>
            </a:r>
            <a:endParaRPr lang="et-EE" sz="1200" dirty="0">
              <a:effectLst/>
              <a:latin typeface="Times New Roman"/>
              <a:ea typeface="Times New Roman"/>
            </a:endParaRPr>
          </a:p>
          <a:p>
            <a:pPr marL="0" indent="0">
              <a:buFont typeface="Wingdings" panose="05000000000000000000" pitchFamily="2" charset="2"/>
              <a:buNone/>
            </a:pPr>
            <a:endParaRPr lang="et-EE" sz="1200" b="1" dirty="0">
              <a:effectLst/>
              <a:latin typeface="Times New Roman"/>
              <a:ea typeface="Times New Roman"/>
            </a:endParaRPr>
          </a:p>
          <a:p>
            <a:pPr marL="171450" indent="-171450">
              <a:buFont typeface="Wingdings" panose="05000000000000000000" pitchFamily="2" charset="2"/>
              <a:buChar char="ü"/>
            </a:pPr>
            <a:endParaRPr lang="et-EE" b="0"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15</a:t>
            </a:fld>
            <a:endParaRPr lang="et-EE" altLang="en-US"/>
          </a:p>
        </p:txBody>
      </p:sp>
    </p:spTree>
    <p:extLst>
      <p:ext uri="{BB962C8B-B14F-4D97-AF65-F5344CB8AC3E}">
        <p14:creationId xmlns:p14="http://schemas.microsoft.com/office/powerpoint/2010/main" val="273749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Omatoodetud ELTL-i I lisas nimetatud toodete töötlemisel saadud tooted loetakse põllumajanduslikeks toodeteks ka siis, kui need ei ole ELTL-i I lisas nimetatud tooted. Töötlemisel saadud põllumajanduslikud tooted võivad olla ka näiteks valmistoidukaubad, looma nahk, karvad, vill, linnu suled, käpikud, kasukad, sulepadjad jms tooted, kuid nende tooraineks peab valdavas osas olema ELTL-i I lisas nimetatud omatoodetud toode, välja arvatud kalandus- ja vesiviljelustooted. Töötlemisel saadud põllumajanduslikul tootel peab olema ilmne seos taotleja põllumajandusliku tootmistegevusega. Põllumajanduslike toodete hulka ei saa aga lugeda töötlemisel saadud tooteid, mis sisaldavad toorainena vaid vähesel määral omatoodetud ELTL-i I lisas nimetatud tooteid</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17</a:t>
            </a:fld>
            <a:endParaRPr lang="et-EE" altLang="en-US"/>
          </a:p>
        </p:txBody>
      </p:sp>
    </p:spTree>
    <p:extLst>
      <p:ext uri="{BB962C8B-B14F-4D97-AF65-F5344CB8AC3E}">
        <p14:creationId xmlns:p14="http://schemas.microsoft.com/office/powerpoint/2010/main" val="224147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18</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5068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19</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1661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20</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just">
              <a:spcAft>
                <a:spcPts val="0"/>
              </a:spcAft>
            </a:pPr>
            <a:r>
              <a:rPr lang="et-EE" sz="1200" dirty="0">
                <a:effectLst/>
                <a:latin typeface="Times New Roman"/>
                <a:ea typeface="Times New Roman"/>
              </a:rPr>
              <a:t>Kui</a:t>
            </a:r>
            <a:r>
              <a:rPr lang="et-EE" sz="1200" baseline="0" dirty="0">
                <a:effectLst/>
                <a:latin typeface="Times New Roman"/>
                <a:ea typeface="Times New Roman"/>
              </a:rPr>
              <a:t> </a:t>
            </a:r>
            <a:r>
              <a:rPr lang="et-EE" sz="1200" dirty="0">
                <a:effectLst/>
                <a:latin typeface="Times New Roman"/>
                <a:ea typeface="Times New Roman"/>
              </a:rPr>
              <a:t>tootjarühm on äriregistrile esitanud vähem kui kahe majandusaasta aruanded, loetakse tootjarühma puuduva majandusaasta müügituluks tema liikmete vastava aasta vastava müügitulu summa.</a:t>
            </a:r>
          </a:p>
        </p:txBody>
      </p:sp>
    </p:spTree>
    <p:extLst>
      <p:ext uri="{BB962C8B-B14F-4D97-AF65-F5344CB8AC3E}">
        <p14:creationId xmlns:p14="http://schemas.microsoft.com/office/powerpoint/2010/main" val="194938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FIE, kes on täielikult üle andnud oma põllumajandusettevõtte, saab toetust taotleda, kui üleandmisest on möödunud vähemalt kaks majandusaastat</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21</a:t>
            </a:fld>
            <a:endParaRPr lang="et-EE" altLang="en-US"/>
          </a:p>
        </p:txBody>
      </p:sp>
    </p:spTree>
    <p:extLst>
      <p:ext uri="{BB962C8B-B14F-4D97-AF65-F5344CB8AC3E}">
        <p14:creationId xmlns:p14="http://schemas.microsoft.com/office/powerpoint/2010/main" val="252676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t-EE" dirty="0"/>
              <a:t>Kokku oli 2015 FADN andmetel</a:t>
            </a:r>
            <a:r>
              <a:rPr lang="et-EE" baseline="0" dirty="0"/>
              <a:t> </a:t>
            </a:r>
            <a:r>
              <a:rPr lang="et-EE" dirty="0"/>
              <a:t> 7578  ettevõtet.</a:t>
            </a:r>
          </a:p>
          <a:p>
            <a:endParaRPr kumimoji="0" lang="et-EE" sz="1200" b="1" i="0" u="none" strike="noStrike" kern="1200" cap="none" spc="0" normalizeH="0" baseline="0" noProof="0" dirty="0">
              <a:ln>
                <a:noFill/>
              </a:ln>
              <a:solidFill>
                <a:srgbClr val="000000"/>
              </a:solidFill>
              <a:effectLst/>
              <a:uLnTx/>
              <a:uFillTx/>
              <a:latin typeface="Times New Roman"/>
              <a:ea typeface="Calibri"/>
              <a:cs typeface="Times New Roman"/>
            </a:endParaRPr>
          </a:p>
          <a:p>
            <a:r>
              <a:rPr kumimoji="0" lang="et-EE" sz="1200" b="0" i="0" u="none" strike="noStrike" kern="1200" cap="none" spc="0" normalizeH="0" baseline="0" noProof="0" dirty="0">
                <a:ln>
                  <a:noFill/>
                </a:ln>
                <a:solidFill>
                  <a:srgbClr val="000000"/>
                </a:solidFill>
                <a:effectLst/>
                <a:uLnTx/>
                <a:uFillTx/>
                <a:latin typeface="Times New Roman"/>
                <a:ea typeface="Calibri"/>
                <a:cs typeface="Times New Roman"/>
              </a:rPr>
              <a:t>Meetme raames on toetust saanud kokku </a:t>
            </a:r>
            <a:r>
              <a:rPr kumimoji="0" lang="et-EE" sz="1200" b="1" i="0" u="none" strike="noStrike" kern="1200" cap="none" spc="0" normalizeH="0" baseline="0" noProof="0" dirty="0">
                <a:ln>
                  <a:noFill/>
                </a:ln>
                <a:solidFill>
                  <a:srgbClr val="000000"/>
                </a:solidFill>
                <a:effectLst/>
                <a:uLnTx/>
                <a:uFillTx/>
                <a:latin typeface="Times New Roman"/>
                <a:ea typeface="Calibri"/>
                <a:cs typeface="Times New Roman"/>
              </a:rPr>
              <a:t>709 ettevõtjat </a:t>
            </a:r>
            <a:r>
              <a:rPr kumimoji="0" lang="et-EE" sz="1200" b="0" i="0" u="none" strike="noStrike" kern="1200" cap="none" spc="0" normalizeH="0" baseline="0" noProof="0" dirty="0">
                <a:ln>
                  <a:noFill/>
                </a:ln>
                <a:solidFill>
                  <a:srgbClr val="000000"/>
                </a:solidFill>
                <a:effectLst/>
                <a:uLnTx/>
                <a:uFillTx/>
                <a:latin typeface="Times New Roman"/>
                <a:ea typeface="Calibri"/>
                <a:cs typeface="Times New Roman"/>
              </a:rPr>
              <a:t>824 taotluse alusel.</a:t>
            </a:r>
            <a:endParaRPr lang="et-EE" b="0" dirty="0"/>
          </a:p>
        </p:txBody>
      </p:sp>
      <p:sp>
        <p:nvSpPr>
          <p:cNvPr id="4" name="Slide Number Placeholder 3"/>
          <p:cNvSpPr>
            <a:spLocks noGrp="1"/>
          </p:cNvSpPr>
          <p:nvPr>
            <p:ph type="sldNum" idx="10"/>
          </p:nvPr>
        </p:nvSpPr>
        <p:spPr/>
        <p:txBody>
          <a:bodyPr/>
          <a:lstStyle/>
          <a:p>
            <a:fld id="{DFDBF8C5-1720-4C88-A344-A20BCF134ECE}" type="slidenum">
              <a:rPr lang="et-EE" altLang="en-US" smtClean="0">
                <a:solidFill>
                  <a:prstClr val="black"/>
                </a:solidFill>
              </a:rPr>
              <a:pPr/>
              <a:t>3</a:t>
            </a:fld>
            <a:endParaRPr lang="et-EE" altLang="en-US">
              <a:solidFill>
                <a:prstClr val="black"/>
              </a:solidFill>
            </a:endParaRPr>
          </a:p>
        </p:txBody>
      </p:sp>
    </p:spTree>
    <p:extLst>
      <p:ext uri="{BB962C8B-B14F-4D97-AF65-F5344CB8AC3E}">
        <p14:creationId xmlns:p14="http://schemas.microsoft.com/office/powerpoint/2010/main" val="602804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25</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 typeface="Arial" panose="020B0604020202020204" pitchFamily="34" charset="0"/>
              <a:buNone/>
            </a:pPr>
            <a:endParaRPr lang="et-EE" altLang="en-US" dirty="0"/>
          </a:p>
        </p:txBody>
      </p:sp>
    </p:spTree>
    <p:extLst>
      <p:ext uri="{BB962C8B-B14F-4D97-AF65-F5344CB8AC3E}">
        <p14:creationId xmlns:p14="http://schemas.microsoft.com/office/powerpoint/2010/main" val="327411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26</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Font typeface="Arial" panose="020B0604020202020204" pitchFamily="34" charset="0"/>
              <a:buNone/>
            </a:pPr>
            <a:endParaRPr lang="et-EE" altLang="en-US" dirty="0"/>
          </a:p>
        </p:txBody>
      </p:sp>
    </p:spTree>
    <p:extLst>
      <p:ext uri="{BB962C8B-B14F-4D97-AF65-F5344CB8AC3E}">
        <p14:creationId xmlns:p14="http://schemas.microsoft.com/office/powerpoint/2010/main" val="29240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28</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Aft>
                <a:spcPts val="0"/>
              </a:spcAft>
            </a:pPr>
            <a:r>
              <a:rPr lang="et-EE" altLang="en-US" dirty="0"/>
              <a:t>Ehitusseadustiku tähenduses on teraviljakuivati võimalik üldjuhul lugeda rajatiseks. Samas kui osta vaid teravilja kuivatamiseks vajalikke seadmeid, siis on tegemist eelnõu § 4 lõike 1 punkti 2 alusel toetatava põllumajanduslikku tootmishoonesse paigaldatava või sinna juurde kuuluva statsionaarse seadmega. Eelnevast tulenevalt kehtibki põhimõte, kui taotletakse toetust nii ehitustegevuseks kui ka masinate ja seadmete paigaldamiseks, siis on tegemist eelnõu § 4 lõike 1 punkti 1 tähenduses tootmishoone või rajatise ehitamisega, </a:t>
            </a:r>
            <a:r>
              <a:rPr lang="et-EE" altLang="en-US" b="1" dirty="0"/>
              <a:t>ja kui ehitustegevust ei ole, siis on tegemist eelnõu § 4 lõike 1 punkti 2 tähenduses statsionaarse seadme ostmisega</a:t>
            </a:r>
            <a:r>
              <a:rPr lang="et-EE" altLang="en-US" dirty="0"/>
              <a:t>. Kui statsionaarse seadme ostmise korral on selle paigalduseks vajalik ehitusseadustiku alusel ehitusloa olemasolu, siis nimetatud luba peab ehitusregistris kajastuma hiljemalt viimase maksetaotluse esitamise ajal. </a:t>
            </a:r>
            <a:r>
              <a:rPr lang="et-EE" altLang="en-US" sz="1200" dirty="0">
                <a:effectLst/>
                <a:latin typeface="Times New Roman"/>
              </a:rPr>
              <a:t>K</a:t>
            </a:r>
            <a:r>
              <a:rPr lang="et-EE" sz="1200" dirty="0">
                <a:effectLst/>
                <a:latin typeface="Times New Roman"/>
                <a:ea typeface="Calibri"/>
              </a:rPr>
              <a:t>erghallid  on abikõlblikud, kuna sellise kerghalli rajamise puhul tegemist ehitamisega (kuhu alla kuulub ka paigaldamine) ehitusseadustiku § 4 lõike 1 tähenduses, sõltumata sellest, kas see tegevus nõuab KOV hinnangul ehitamiseks luba (ehitusluba või ehitusteatis) või mitte.</a:t>
            </a:r>
            <a:endParaRPr lang="et-EE" sz="1100" dirty="0">
              <a:effectLst/>
              <a:latin typeface="Calibri"/>
              <a:ea typeface="Calibri"/>
            </a:endParaRPr>
          </a:p>
          <a:p>
            <a:endParaRPr lang="et-EE" altLang="en-US" dirty="0"/>
          </a:p>
          <a:p>
            <a:endParaRPr lang="et-EE" altLang="en-US" dirty="0"/>
          </a:p>
          <a:p>
            <a:r>
              <a:rPr lang="et-EE" altLang="en-US" dirty="0"/>
              <a:t>Niisutussüsteemi ehitamine hõlmab niisutussüsteemi ehitamist koos selle juurde kuuluvate vajalike osadega, mis on tarvilikud niisutussüsteemi toimimiseks. Niisutussüsteemide osaks võivad olla ka statsionaarsed seadmed ehk niisutussüsteemi olulised osad, ilma milleta ei saaks kasutada niisutussüsteemi valmisolevana ehk terviklikuna niisutuseks vajalike tegevuste elluviimiseks. Toetav on ka niisutussüsteemi eesvoolude ehitamine (niisutusvõrgu veehaardesse vee juurdevooluks rajatud veejuhe või loodusliku veekogu reguleeritud lõik), kui eesvoolu veeseisust või toruveejuhtme vee läbilaskevõimest sõltub niisutussüsteemi toimimine. Niisutussüsteemide puhul ammutatakse vesi veekogust või põhjaveekihist ja jaotatakse niisutatavale maale.</a:t>
            </a:r>
          </a:p>
          <a:p>
            <a:endParaRPr lang="et-EE" altLang="en-US" dirty="0"/>
          </a:p>
          <a:p>
            <a:r>
              <a:rPr lang="et-EE" altLang="en-US" dirty="0"/>
              <a:t>Niisutamiseks vajalike statsionaarsete seadmete ostmise või paigaldamise</a:t>
            </a:r>
            <a:r>
              <a:rPr lang="et-EE" altLang="en-US" baseline="0" dirty="0"/>
              <a:t> </a:t>
            </a:r>
            <a:r>
              <a:rPr lang="et-EE" altLang="en-US" dirty="0"/>
              <a:t>puhul ei ole tulenevalt ehitusseadustikust või maaparandusseadusest nõutav ehitusprojekti olemasolu. Niisutamiseks vajalike seadmete puhul on oluline, et nende tehnilised parameetrid sisaldaksid teavet, mille alusel saaks seadme veekasutust määrata, v.a juhul, kui investeering tehakse üksnes olemasoleva niisutussüsteemi või selle elemendi energiatõhususe suurendamiseks ja see ei mõjutada veekasutust. </a:t>
            </a:r>
          </a:p>
        </p:txBody>
      </p:sp>
    </p:spTree>
    <p:extLst>
      <p:ext uri="{BB962C8B-B14F-4D97-AF65-F5344CB8AC3E}">
        <p14:creationId xmlns:p14="http://schemas.microsoft.com/office/powerpoint/2010/main" val="396263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29</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t-EE" altLang="en-US" dirty="0"/>
              <a:t>Lisaks</a:t>
            </a:r>
            <a:r>
              <a:rPr lang="et-EE" altLang="en-US" baseline="0" dirty="0"/>
              <a:t> niisutussüsteemi ehitamisega või niisutuseks kasutatava statsionaarse seadmele ostmisele on ka toetatav ka hoone, rajatise puhul keskkonnamõju eelhindamine või keskkonnamõju hindamine.</a:t>
            </a:r>
            <a:endParaRPr lang="et-EE" altLang="en-US" dirty="0"/>
          </a:p>
        </p:txBody>
      </p:sp>
    </p:spTree>
    <p:extLst>
      <p:ext uri="{BB962C8B-B14F-4D97-AF65-F5344CB8AC3E}">
        <p14:creationId xmlns:p14="http://schemas.microsoft.com/office/powerpoint/2010/main" val="354286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Ehitamine</a:t>
            </a:r>
            <a:r>
              <a:rPr lang="et-EE" baseline="0" dirty="0"/>
              <a:t> on ka </a:t>
            </a:r>
            <a:r>
              <a:rPr lang="fi-FI" noProof="1"/>
              <a:t>lammutamine</a:t>
            </a:r>
            <a:r>
              <a:rPr lang="fi-FI" dirty="0"/>
              <a:t>, </a:t>
            </a:r>
            <a:r>
              <a:rPr lang="fi-FI" noProof="1"/>
              <a:t>kui nimetatud tegevus </a:t>
            </a:r>
            <a:r>
              <a:rPr lang="et-EE" dirty="0"/>
              <a:t>on </a:t>
            </a:r>
            <a:r>
              <a:rPr lang="fi-FI" dirty="0"/>
              <a:t>osa </a:t>
            </a:r>
            <a:r>
              <a:rPr lang="fi-FI" noProof="1"/>
              <a:t>ehitusprojektis</a:t>
            </a:r>
            <a:r>
              <a:rPr lang="fi-FI" dirty="0"/>
              <a:t> </a:t>
            </a:r>
            <a:r>
              <a:rPr lang="fi-FI" noProof="1"/>
              <a:t>ettenähtud</a:t>
            </a:r>
            <a:r>
              <a:rPr lang="fi-FI" dirty="0"/>
              <a:t> </a:t>
            </a:r>
            <a:r>
              <a:rPr lang="fi-FI" noProof="1"/>
              <a:t>ehitustöödest</a:t>
            </a:r>
            <a:r>
              <a:rPr lang="fi-FI" dirty="0"/>
              <a:t>.</a:t>
            </a:r>
            <a:endParaRPr lang="et-EE" dirty="0"/>
          </a:p>
          <a:p>
            <a:r>
              <a:rPr lang="et-EE" dirty="0"/>
              <a:t>Kas ja millist ehitamist lubavat  dokumenti (ehitusluba, ehitusteatis, ehitusprojekt) kavandatav tegevus nõuab või ei nõua, sõltub ehitusseadustikus nimetatud pädeva asutuse otsusest.</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30</a:t>
            </a:fld>
            <a:endParaRPr lang="et-EE" altLang="en-US"/>
          </a:p>
        </p:txBody>
      </p:sp>
    </p:spTree>
    <p:extLst>
      <p:ext uri="{BB962C8B-B14F-4D97-AF65-F5344CB8AC3E}">
        <p14:creationId xmlns:p14="http://schemas.microsoft.com/office/powerpoint/2010/main" val="14072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31</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97151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32</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t-EE" altLang="en-US" dirty="0" err="1"/>
              <a:t>Istatandike</a:t>
            </a:r>
            <a:r>
              <a:rPr lang="et-EE" altLang="en-US" dirty="0"/>
              <a:t> puhul hoonestusõigus</a:t>
            </a:r>
            <a:r>
              <a:rPr lang="et-EE" altLang="en-US" baseline="0" dirty="0"/>
              <a:t> pole enam lubatud. </a:t>
            </a:r>
            <a:endParaRPr lang="en-US" altLang="en-US" dirty="0"/>
          </a:p>
        </p:txBody>
      </p:sp>
    </p:spTree>
    <p:extLst>
      <p:ext uri="{BB962C8B-B14F-4D97-AF65-F5344CB8AC3E}">
        <p14:creationId xmlns:p14="http://schemas.microsoft.com/office/powerpoint/2010/main" val="3860675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33</a:t>
            </a:fld>
            <a:endParaRPr lang="et-EE" altLang="en-US"/>
          </a:p>
        </p:txBody>
      </p:sp>
    </p:spTree>
    <p:extLst>
      <p:ext uri="{BB962C8B-B14F-4D97-AF65-F5344CB8AC3E}">
        <p14:creationId xmlns:p14="http://schemas.microsoft.com/office/powerpoint/2010/main" val="2602528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076" rtl="0" eaLnBrk="1" fontAlgn="base" latinLnBrk="0" hangingPunct="1">
              <a:lnSpc>
                <a:spcPct val="97000"/>
              </a:lnSpc>
              <a:spcBef>
                <a:spcPct val="0"/>
              </a:spcBef>
              <a:spcAft>
                <a:spcPts val="1409"/>
              </a:spcAft>
              <a:buClr>
                <a:srgbClr val="000000"/>
              </a:buClr>
              <a:buSzPct val="100000"/>
              <a:buFont typeface="Wingdings" panose="05000000000000000000" pitchFamily="2" charset="2"/>
              <a:buNone/>
              <a:tabLst/>
              <a:defRPr/>
            </a:pPr>
            <a:r>
              <a:rPr kumimoji="0" lang="et-EE" sz="1600" b="0" i="0" u="none" strike="noStrike" kern="0" cap="none" spc="0" normalizeH="0" baseline="0" noProof="0" dirty="0">
                <a:ln>
                  <a:noFill/>
                </a:ln>
                <a:solidFill>
                  <a:srgbClr val="000000"/>
                </a:solidFill>
                <a:effectLst/>
                <a:uLnTx/>
                <a:uFillTx/>
                <a:latin typeface="Roboto Condensed"/>
                <a:ea typeface="Microsoft YaHei"/>
                <a:cs typeface="+mn-cs"/>
              </a:rPr>
              <a:t>Niisutussüsteemi investeering peab vastama Euroopa Parlamendi ja nõukogu määruse (EL) nr 1305/2013 artiklis 46 sätestatud nõuetele.</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34</a:t>
            </a:fld>
            <a:endParaRPr lang="et-EE" altLang="en-US"/>
          </a:p>
        </p:txBody>
      </p:sp>
    </p:spTree>
    <p:extLst>
      <p:ext uri="{BB962C8B-B14F-4D97-AF65-F5344CB8AC3E}">
        <p14:creationId xmlns:p14="http://schemas.microsoft.com/office/powerpoint/2010/main" val="1867203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49076" rtl="0" eaLnBrk="1" fontAlgn="base" latinLnBrk="0" hangingPunct="1">
              <a:lnSpc>
                <a:spcPct val="110000"/>
              </a:lnSpc>
              <a:spcBef>
                <a:spcPct val="0"/>
              </a:spcBef>
              <a:spcAft>
                <a:spcPts val="0"/>
              </a:spcAft>
              <a:buClr>
                <a:srgbClr val="000000"/>
              </a:buClr>
              <a:buSzPct val="100000"/>
              <a:buFont typeface="Wingdings" panose="05000000000000000000" pitchFamily="2" charset="2"/>
              <a:buNone/>
              <a:tabLst/>
              <a:defRPr/>
            </a:pPr>
            <a:r>
              <a:rPr kumimoji="0" lang="et-EE" sz="1600" b="0" i="0" u="none" strike="noStrike" kern="0" cap="none" spc="0" normalizeH="0" baseline="0" noProof="0" dirty="0">
                <a:ln>
                  <a:noFill/>
                </a:ln>
                <a:solidFill>
                  <a:srgbClr val="000000"/>
                </a:solidFill>
                <a:effectLst/>
                <a:uLnTx/>
                <a:uFillTx/>
                <a:latin typeface="Roboto Condensed"/>
                <a:ea typeface="Times New Roman"/>
                <a:cs typeface="+mn-cs"/>
              </a:rPr>
              <a:t>Seniseks niisutatavaks alaks loetakse Euroopa Parlamendi ja nõukogu määruse (EL) nr 1305/2013 artikli 46 lõike 5 kohaselt ka ala, millel on niisutussüsteem pärast 2006. aastat toiminud, kuid mille niisutussüsteem ei ole taotluse esitamise tähtajal enam töökorras.</a:t>
            </a:r>
            <a:endParaRPr kumimoji="0" lang="et-EE" sz="1600" b="0" i="0" u="none" strike="noStrike" kern="0" cap="none" spc="0" normalizeH="0" baseline="0" noProof="0" dirty="0">
              <a:ln>
                <a:noFill/>
              </a:ln>
              <a:solidFill>
                <a:srgbClr val="000000"/>
              </a:solidFill>
              <a:effectLst/>
              <a:uLnTx/>
              <a:uFillTx/>
              <a:latin typeface="Roboto Condensed"/>
              <a:ea typeface="Microsoft YaHei"/>
              <a:cs typeface="+mn-cs"/>
            </a:endParaRP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36</a:t>
            </a:fld>
            <a:endParaRPr lang="et-EE" altLang="en-US"/>
          </a:p>
        </p:txBody>
      </p:sp>
    </p:spTree>
    <p:extLst>
      <p:ext uri="{BB962C8B-B14F-4D97-AF65-F5344CB8AC3E}">
        <p14:creationId xmlns:p14="http://schemas.microsoft.com/office/powerpoint/2010/main" val="283949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t-EE" sz="1200" i="0" dirty="0">
                <a:solidFill>
                  <a:srgbClr val="1F497D"/>
                </a:solidFill>
                <a:effectLst/>
                <a:latin typeface="Times New Roman"/>
                <a:ea typeface="Calibri"/>
                <a:cs typeface="Times New Roman"/>
              </a:rPr>
              <a:t>Toetuse taotlejate osakaal meetme sihtgrupis (sihtgrupp FADN 2015 andmetel).</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4</a:t>
            </a:fld>
            <a:endParaRPr lang="et-EE" altLang="en-US"/>
          </a:p>
        </p:txBody>
      </p:sp>
    </p:spTree>
    <p:extLst>
      <p:ext uri="{BB962C8B-B14F-4D97-AF65-F5344CB8AC3E}">
        <p14:creationId xmlns:p14="http://schemas.microsoft.com/office/powerpoint/2010/main" val="678099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t-EE" sz="1200" dirty="0">
                <a:effectLst/>
                <a:latin typeface="Times New Roman"/>
                <a:ea typeface="Times New Roman"/>
              </a:rPr>
              <a:t>Niisutustegevuse kavandamisel on olulise tähtsusega selle põhjavee ja pinnaveekogumi seisund, kust niisutustegevuseks soovitakse hakata vett võtma. Eestis määratakse pinnaveekogumi seisund veekogu ökoloogilise ja keemilise seisundi alusel. Põhjaveekogumi seisund määratakse keemilise ja koguselise seisundi alusel. Veekogumi seisund loetakse heaks, kui nii keemiline kui ka koguseline seisund on vähemalt hea. Pinnaveekogude ja põhjaveekogumite seisundiinfo on leitav järgmistelt aadressidelt: </a:t>
            </a:r>
            <a:r>
              <a:rPr lang="et-EE" sz="1200" u="sng" dirty="0">
                <a:solidFill>
                  <a:srgbClr val="0000FF"/>
                </a:solidFill>
                <a:effectLst/>
                <a:latin typeface="Times New Roman"/>
                <a:ea typeface="Times New Roman"/>
                <a:cs typeface="Times New Roman"/>
                <a:hlinkClick r:id="rId3"/>
              </a:rPr>
              <a:t>http://www.keskkonnaagentuur.ee/et/eesmargid-tegevused/vesi/pinnavesi/veekogumite-seisundiinfo</a:t>
            </a:r>
            <a:r>
              <a:rPr lang="et-EE" sz="1200" dirty="0">
                <a:effectLst/>
                <a:latin typeface="Times New Roman"/>
                <a:ea typeface="Times New Roman"/>
              </a:rPr>
              <a:t>, http://www.keskkonnaagentuur.ee/et/eesmargid-tegevused/vesi/pohjavesi/pohjavee-seisund.</a:t>
            </a:r>
          </a:p>
          <a:p>
            <a:pPr algn="just">
              <a:spcAft>
                <a:spcPts val="0"/>
              </a:spcAft>
            </a:pPr>
            <a:r>
              <a:rPr lang="et-EE" sz="1200" dirty="0">
                <a:effectLst/>
                <a:latin typeface="Times New Roman"/>
                <a:ea typeface="Times New Roman"/>
              </a:rPr>
              <a:t> </a:t>
            </a:r>
          </a:p>
          <a:p>
            <a:r>
              <a:rPr lang="et-EE" sz="1200" dirty="0">
                <a:effectLst/>
                <a:latin typeface="Times New Roman"/>
                <a:ea typeface="Times New Roman"/>
              </a:rPr>
              <a:t>Hinnangu, kas kavandav investeering vastab veemajanduskavade nõuetele, halvendab veekogumi või seda ümbritseva keskkonna seisundit või mitte, annab Keskkonnaamet pädeva isiku poolt koostatud keskkonnamõju eelhinnangu või keskkonnamõju hindamise (edaspidi </a:t>
            </a:r>
            <a:r>
              <a:rPr lang="et-EE" sz="1200" i="1" dirty="0">
                <a:effectLst/>
                <a:latin typeface="Times New Roman"/>
                <a:ea typeface="Times New Roman"/>
              </a:rPr>
              <a:t>KMH</a:t>
            </a:r>
            <a:r>
              <a:rPr lang="et-EE" sz="1200" dirty="0">
                <a:effectLst/>
                <a:latin typeface="Times New Roman"/>
                <a:ea typeface="Times New Roman"/>
              </a:rPr>
              <a:t>) aruande ja muu olemasoleva teabe alusel.</a:t>
            </a:r>
          </a:p>
          <a:p>
            <a:endParaRPr lang="et-EE" sz="1200" dirty="0">
              <a:effectLst/>
              <a:latin typeface="Times New Roman"/>
            </a:endParaRPr>
          </a:p>
          <a:p>
            <a:pPr algn="just">
              <a:spcAft>
                <a:spcPts val="0"/>
              </a:spcAft>
            </a:pPr>
            <a:r>
              <a:rPr lang="et-EE" sz="1200" dirty="0">
                <a:effectLst/>
                <a:latin typeface="Times New Roman"/>
                <a:ea typeface="Times New Roman"/>
              </a:rPr>
              <a:t>Juhul, kui keskkonnamõju eelhinnang ei ole nõutav (s.o juhul, kui investeering tehakse üksnes olemasoleva toimiva niisutussüsteemi elemendi energiatõhususe suurendamiseks), siis kontrollib Keskkonnaamet kavandatava investeeringu eeldatava mõju keskkonnale olemasoleva niisutussüsteemi seadme tehniliste parameetrite ja selle niisutussüsteemi kavandatava aastase veekasutuse näitaja alusel.</a:t>
            </a:r>
          </a:p>
          <a:p>
            <a:pPr>
              <a:spcAft>
                <a:spcPts val="0"/>
              </a:spcAft>
            </a:pPr>
            <a:r>
              <a:rPr lang="et-EE" sz="1200" dirty="0">
                <a:effectLst/>
                <a:latin typeface="Times New Roman"/>
                <a:ea typeface="Times New Roman"/>
              </a:rPr>
              <a:t> </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38</a:t>
            </a:fld>
            <a:endParaRPr lang="et-EE" altLang="en-US"/>
          </a:p>
        </p:txBody>
      </p:sp>
    </p:spTree>
    <p:extLst>
      <p:ext uri="{BB962C8B-B14F-4D97-AF65-F5344CB8AC3E}">
        <p14:creationId xmlns:p14="http://schemas.microsoft.com/office/powerpoint/2010/main" val="2254490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39</a:t>
            </a:fld>
            <a:endParaRPr lang="et-EE" altLang="en-US"/>
          </a:p>
        </p:txBody>
      </p:sp>
    </p:spTree>
    <p:extLst>
      <p:ext uri="{BB962C8B-B14F-4D97-AF65-F5344CB8AC3E}">
        <p14:creationId xmlns:p14="http://schemas.microsoft.com/office/powerpoint/2010/main" val="3211636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40</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t-EE" altLang="en-US" dirty="0"/>
              <a:t>Ettevalmistuv</a:t>
            </a:r>
            <a:r>
              <a:rPr lang="et-EE" altLang="en-US" baseline="0" dirty="0"/>
              <a:t> töö:</a:t>
            </a:r>
          </a:p>
          <a:p>
            <a:r>
              <a:rPr lang="et-EE" dirty="0"/>
              <a:t>Toetatava hoone, rajatise või niisutussüsteemi ehitamisega või niisutuseks kasutatava statsionaarse seadme ostmisega kaasnev keskkonnamõju eelhindamine või keskkonnamõju hindamine ja energiaauditi tellimine, projekteerimistöö tellimine ning projekteerimiseks vajaliku ehitusgeoloogilise ja -geodeetilise uurimistöö tellimine</a:t>
            </a:r>
            <a:endParaRPr lang="en-US" altLang="en-US" dirty="0"/>
          </a:p>
        </p:txBody>
      </p:sp>
    </p:spTree>
    <p:extLst>
      <p:ext uri="{BB962C8B-B14F-4D97-AF65-F5344CB8AC3E}">
        <p14:creationId xmlns:p14="http://schemas.microsoft.com/office/powerpoint/2010/main" val="2930091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3959AD-ED56-47C8-B1C9-BC724B6DCB8F}" type="slidenum">
              <a:rPr lang="et-EE" altLang="en-US">
                <a:solidFill>
                  <a:prstClr val="black"/>
                </a:solidFill>
              </a:rPr>
              <a:pPr/>
              <a:t>41</a:t>
            </a:fld>
            <a:endParaRPr lang="et-EE" altLang="en-US">
              <a:solidFill>
                <a:prstClr val="black"/>
              </a:solidFill>
            </a:endParaRPr>
          </a:p>
        </p:txBody>
      </p:sp>
      <p:sp>
        <p:nvSpPr>
          <p:cNvPr id="10241" name="Rectangle 1"/>
          <p:cNvSpPr txBox="1">
            <a:spLocks noGrp="1" noRot="1" noChangeAspect="1" noChangeArrowheads="1"/>
          </p:cNvSpPr>
          <p:nvPr>
            <p:ph type="sldImg"/>
          </p:nvPr>
        </p:nvSpPr>
        <p:spPr bwMode="auto">
          <a:xfrm>
            <a:off x="1143000" y="812800"/>
            <a:ext cx="52720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noProof="1"/>
              <a:t>Abikõlblik ei ole niisutussüsteemi ehitamine või niisutamiseks vajalike seadmete ostmine, kui tegevus on suunatud vee avalikuks kasutamiseks või kui keskkonnamõju eelhinnangu või KMH aruande alusel halvendab investeering veekogumi või keskkonna seisundit. Samuti ei ole abikõlblik niisutuseks vajaliku vee ostmine.</a:t>
            </a:r>
          </a:p>
        </p:txBody>
      </p:sp>
    </p:spTree>
    <p:extLst>
      <p:ext uri="{BB962C8B-B14F-4D97-AF65-F5344CB8AC3E}">
        <p14:creationId xmlns:p14="http://schemas.microsoft.com/office/powerpoint/2010/main" val="1432963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r>
              <a:rPr lang="et-EE" b="1" dirty="0"/>
              <a:t>Valitsev</a:t>
            </a:r>
            <a:r>
              <a:rPr lang="et-EE" b="1" baseline="0" dirty="0"/>
              <a:t> mõju</a:t>
            </a:r>
          </a:p>
          <a:p>
            <a:r>
              <a:rPr lang="et-EE" sz="1200" dirty="0">
                <a:effectLst/>
                <a:latin typeface="Times New Roman"/>
                <a:ea typeface="Times New Roman"/>
              </a:rPr>
              <a:t>Maksimaalne võimalik toetuse summa ühte kontserni kuuluvate ettevõtete kohta on 500 000 eurot programmiperioodi jooksul kokku. </a:t>
            </a:r>
            <a:endParaRPr lang="et-EE" b="1" baseline="0" dirty="0"/>
          </a:p>
          <a:p>
            <a:pPr algn="just" fontAlgn="base" hangingPunct="0">
              <a:spcAft>
                <a:spcPts val="0"/>
              </a:spcAft>
            </a:pPr>
            <a:r>
              <a:rPr lang="et-EE" sz="1200" dirty="0">
                <a:effectLst/>
                <a:latin typeface="Times New Roman"/>
                <a:ea typeface="Times New Roman"/>
              </a:rPr>
              <a:t>Ühte kontserni kuuluvad ettevõtjad loetakse üheks taotlejaks. Konkurentsiseaduse § 2 lõike 4 tähenduses valitsevat mõju omavateks ettevõtjateks on tegutsevad ettevõtjad, kellest üks omab teise suhtes konkurentsiseaduse § 2 lõike 4 tähenduses valitsevat mõju. Konkurentsiseaduse § 2 lõike 4 kohaselt on valitsev mõju võimalus ühe või mitme ettevõtja poolt ühiselt või ühe või mitme füüsilise isiku poolt ühiselt teise ettevõtja aktsiate või osade omamise kaudu, tehingu või põhikirja alusel või muul viisil otseselt või kaudselt mõjutada teist ettevõtjat, mis võib seisneda õiguses:</a:t>
            </a:r>
          </a:p>
          <a:p>
            <a:pPr algn="just" fontAlgn="base" hangingPunct="0">
              <a:spcAft>
                <a:spcPts val="0"/>
              </a:spcAft>
            </a:pPr>
            <a:r>
              <a:rPr lang="et-EE" sz="1200" dirty="0">
                <a:effectLst/>
                <a:latin typeface="Times New Roman"/>
                <a:ea typeface="Times New Roman"/>
              </a:rPr>
              <a:t>1) oluliselt mõjutada teise ettevõtja juhtorganite koosseisu, hääletamist või otsuseid või</a:t>
            </a:r>
          </a:p>
          <a:p>
            <a:pPr algn="just" fontAlgn="base" hangingPunct="0">
              <a:spcAft>
                <a:spcPts val="0"/>
              </a:spcAft>
            </a:pPr>
            <a:r>
              <a:rPr lang="et-EE" sz="1200" dirty="0">
                <a:effectLst/>
                <a:latin typeface="Times New Roman"/>
                <a:ea typeface="Times New Roman"/>
              </a:rPr>
              <a:t>2) kasutada või käsutada teise ettevõtja kogu vara või olulist osa sellest. </a:t>
            </a:r>
          </a:p>
          <a:p>
            <a:endParaRPr lang="et-EE" dirty="0"/>
          </a:p>
          <a:p>
            <a:r>
              <a:rPr lang="et-EE" b="1" dirty="0"/>
              <a:t>Mahetootmise valdkonnas </a:t>
            </a:r>
            <a:r>
              <a:rPr lang="et-EE" dirty="0"/>
              <a:t>tegutsevale loomapidajale </a:t>
            </a:r>
            <a:r>
              <a:rPr lang="et-EE" u="sng" dirty="0"/>
              <a:t>ei anta ka edaspidi toetust enam kui 40% ulatuses </a:t>
            </a:r>
            <a:r>
              <a:rPr lang="et-EE" dirty="0"/>
              <a:t>abikõlblikest kuludest (noortel põllumajandustootjatel ja tootjarühmadel kuni 45% abikõlblikest kuludest), kuid maheloomade puhul on loomakoha maksumuse määr kõrgem. </a:t>
            </a:r>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42</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44</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45</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Niisutussüsteemide puhul </a:t>
            </a:r>
            <a:r>
              <a:rPr lang="et-EE" b="1" dirty="0"/>
              <a:t>ei pea hinnapakkumus sisaldama </a:t>
            </a:r>
            <a:r>
              <a:rPr lang="et-EE" dirty="0"/>
              <a:t>ehitise kohta andmeid,</a:t>
            </a:r>
            <a:r>
              <a:rPr lang="et-EE" baseline="0" dirty="0"/>
              <a:t> mis on nõutavad tavapärase ehitustegevuse puhul: </a:t>
            </a:r>
            <a:r>
              <a:rPr lang="et-EE" dirty="0"/>
              <a:t>ehitise üldkulud ja vastava kululiigi olemasolu korral ehitise, välisrajatiste kulud, aluse- ja vundamendikulud, kandetarindite kulud, fassaadielementide kulud, katusekulud, ruumitarindite kulud, pinnakatete kulud, tehnosüsteemide kulud, ehitusplatsi korralduskulud ja ehitusplatsi üldkulud.</a:t>
            </a:r>
          </a:p>
          <a:p>
            <a:r>
              <a:rPr lang="et-EE" dirty="0"/>
              <a:t>Samuti ei koosta</a:t>
            </a:r>
            <a:r>
              <a:rPr lang="et-EE" baseline="0" dirty="0"/>
              <a:t>  PRIA hinnapakkumuse vormi ning ei avalda seda oma veebilehel.</a:t>
            </a:r>
            <a:endParaRPr lang="et-EE" dirty="0"/>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46</a:t>
            </a:fld>
            <a:endParaRPr lang="et-EE" altLang="en-US"/>
          </a:p>
        </p:txBody>
      </p:sp>
    </p:spTree>
    <p:extLst>
      <p:ext uri="{BB962C8B-B14F-4D97-AF65-F5344CB8AC3E}">
        <p14:creationId xmlns:p14="http://schemas.microsoft.com/office/powerpoint/2010/main" val="1979290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pPr algn="just" fontAlgn="base" hangingPunct="0">
              <a:spcAft>
                <a:spcPts val="0"/>
              </a:spcAft>
            </a:pPr>
            <a:r>
              <a:rPr lang="et-EE" sz="1200" dirty="0">
                <a:effectLst/>
                <a:latin typeface="Times New Roman"/>
                <a:ea typeface="Times New Roman"/>
              </a:rPr>
              <a:t>Kasutatud masinate ja seadmete puhul kontrollitakse masina ja seadme vanust üldjuhul tootja tehnilise passi andmete, ostu-müügilepingute, tootja välja antud garantiidokumentide, müüja kinnituste jms dokumentide põhjal. Kahtluse korral võib PRIA kasutada masina või seadme vanuse kindlakstegemisel ekspertide kaasabi. </a:t>
            </a:r>
          </a:p>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47</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48</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5263"/>
          </a:xfrm>
        </p:spPr>
      </p:sp>
      <p:sp>
        <p:nvSpPr>
          <p:cNvPr id="3" name="Notes Placeholder 2"/>
          <p:cNvSpPr>
            <a:spLocks noGrp="1"/>
          </p:cNvSpPr>
          <p:nvPr>
            <p:ph type="body" idx="1"/>
          </p:nvPr>
        </p:nvSpPr>
        <p:spPr/>
        <p:txBody>
          <a:bodyPr/>
          <a:lstStyle/>
          <a:p>
            <a:r>
              <a:rPr lang="et-EE" dirty="0"/>
              <a:t>Investeeringud põllumajandusettevõtte tulemuslikkuse parandamiseks.</a:t>
            </a:r>
          </a:p>
        </p:txBody>
      </p:sp>
      <p:sp>
        <p:nvSpPr>
          <p:cNvPr id="4" name="Slide Number Placeholder 3"/>
          <p:cNvSpPr>
            <a:spLocks noGrp="1"/>
          </p:cNvSpPr>
          <p:nvPr>
            <p:ph type="sldNum" idx="10"/>
          </p:nvPr>
        </p:nvSpPr>
        <p:spPr/>
        <p:txBody>
          <a:bodyPr/>
          <a:lstStyle/>
          <a:p>
            <a:fld id="{DFDBF8C5-1720-4C88-A344-A20BCF134ECE}" type="slidenum">
              <a:rPr lang="et-EE" altLang="en-US" smtClean="0">
                <a:solidFill>
                  <a:prstClr val="black"/>
                </a:solidFill>
              </a:rPr>
              <a:pPr/>
              <a:t>5</a:t>
            </a:fld>
            <a:endParaRPr lang="et-EE" altLang="en-US">
              <a:solidFill>
                <a:prstClr val="black"/>
              </a:solidFill>
            </a:endParaRPr>
          </a:p>
        </p:txBody>
      </p:sp>
    </p:spTree>
    <p:extLst>
      <p:ext uri="{BB962C8B-B14F-4D97-AF65-F5344CB8AC3E}">
        <p14:creationId xmlns:p14="http://schemas.microsoft.com/office/powerpoint/2010/main" val="2623123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49</a:t>
            </a:fld>
            <a:endParaRPr lang="et-EE" altLang="en-US"/>
          </a:p>
        </p:txBody>
      </p:sp>
    </p:spTree>
    <p:extLst>
      <p:ext uri="{BB962C8B-B14F-4D97-AF65-F5344CB8AC3E}">
        <p14:creationId xmlns:p14="http://schemas.microsoft.com/office/powerpoint/2010/main" val="1454618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r>
              <a:rPr lang="et-EE" sz="1200" dirty="0">
                <a:solidFill>
                  <a:srgbClr val="000000"/>
                </a:solidFill>
                <a:effectLst/>
                <a:latin typeface="Times New Roman"/>
                <a:ea typeface="Times New Roman"/>
              </a:rPr>
              <a:t>Avaldus peab sisaldama teavet, mille alusel saab kindlaks teha eelnõu tingimuste täitmise ja koguda vajalikke statistilisi andmeid, mida saab hiljem kasutada toetusega saavutatavate mõjude kindakstegemiseks. Asjakohaseid dokumente nõutakse majandusliku jätkusuutlikkuse tõestamiseks. Euroopa Parlamendi ja nõukogu määruse (EL) nr 1305/2013 artikli 17 kohaselt toetatakse investeeringuid, mis parandavad põllumajandusliku majapidamise üldist tulemuslikkust ja jätkusuutlikkust. Lisaandmete kogumise vajalikkus tuleneb komisjoni rakendusmäärusest (EL) nr 808/2014 ja teistest õigusaktidest ning Euroopa Komisjoni koostatud meetme rakendamise juhendmaterjalist. Avalduses esitatud andmed peavad olema täielikud ja õiged.</a:t>
            </a:r>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50</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076" rtl="0" eaLnBrk="1" fontAlgn="base" latinLnBrk="0" hangingPunct="1">
              <a:lnSpc>
                <a:spcPct val="97000"/>
              </a:lnSpc>
              <a:spcBef>
                <a:spcPct val="0"/>
              </a:spcBef>
              <a:spcAft>
                <a:spcPts val="1409"/>
              </a:spcAft>
              <a:buClr>
                <a:srgbClr val="000000"/>
              </a:buClr>
              <a:buSzPct val="100000"/>
              <a:buFont typeface="Wingdings" panose="05000000000000000000" pitchFamily="2" charset="2"/>
              <a:buNone/>
              <a:tabLst/>
              <a:defRPr/>
            </a:pPr>
            <a:endParaRPr kumimoji="0" lang="et-EE" sz="3000" b="0" i="0" u="none" strike="noStrike" kern="0" cap="none" spc="0" normalizeH="0" baseline="0" noProof="0" dirty="0">
              <a:ln>
                <a:noFill/>
              </a:ln>
              <a:solidFill>
                <a:srgbClr val="000000"/>
              </a:solidFill>
              <a:effectLst/>
              <a:uLnTx/>
              <a:uFillTx/>
              <a:latin typeface="Roboto Condensed"/>
              <a:ea typeface="Microsoft YaHei"/>
              <a:cs typeface="+mn-cs"/>
            </a:endParaRPr>
          </a:p>
          <a:p>
            <a:pPr marL="0" marR="0" lvl="0" indent="0" algn="l" defTabSz="449076" rtl="0" eaLnBrk="1" fontAlgn="base" latinLnBrk="0" hangingPunct="1">
              <a:lnSpc>
                <a:spcPct val="97000"/>
              </a:lnSpc>
              <a:spcBef>
                <a:spcPct val="0"/>
              </a:spcBef>
              <a:spcAft>
                <a:spcPts val="1409"/>
              </a:spcAft>
              <a:buClr>
                <a:srgbClr val="000000"/>
              </a:buClr>
              <a:buSzPct val="100000"/>
              <a:buFont typeface="Wingdings" panose="05000000000000000000" pitchFamily="2" charset="2"/>
              <a:buNone/>
              <a:tabLst/>
              <a:defRPr/>
            </a:pPr>
            <a:r>
              <a:rPr kumimoji="0" lang="et-EE" sz="3000" b="0" i="0" u="none" strike="noStrike" kern="0" cap="none" spc="0" normalizeH="0" baseline="0" noProof="0" dirty="0">
                <a:ln>
                  <a:noFill/>
                </a:ln>
                <a:solidFill>
                  <a:srgbClr val="000000"/>
                </a:solidFill>
                <a:effectLst/>
                <a:uLnTx/>
                <a:uFillTx/>
                <a:latin typeface="Roboto Condensed"/>
                <a:ea typeface="Microsoft YaHei"/>
                <a:cs typeface="+mn-cs"/>
              </a:rPr>
              <a:t>Niisutuseks vajaliku seadme ostmise korral dokumendid, millest nähtuvad ostetava seadme tehnilised parameetrid, ning kui asjakohane, siis dokumendid, millest nähtuvad olemasoleva asendatava seadme tehnilised parameetrid;</a:t>
            </a:r>
          </a:p>
          <a:p>
            <a:pPr marL="0" marR="0" lvl="0" indent="0" algn="l" defTabSz="449076" rtl="0" eaLnBrk="1" fontAlgn="base" latinLnBrk="0" hangingPunct="1">
              <a:lnSpc>
                <a:spcPct val="97000"/>
              </a:lnSpc>
              <a:spcBef>
                <a:spcPct val="0"/>
              </a:spcBef>
              <a:spcAft>
                <a:spcPts val="1409"/>
              </a:spcAft>
              <a:buClr>
                <a:srgbClr val="000000"/>
              </a:buClr>
              <a:buSzPct val="100000"/>
              <a:buFont typeface="Wingdings" panose="05000000000000000000" pitchFamily="2" charset="2"/>
              <a:buNone/>
              <a:tabLst/>
              <a:defRPr/>
            </a:pPr>
            <a:r>
              <a:rPr kumimoji="0" lang="et-EE" sz="3000" b="0" i="0" u="none" strike="noStrike" kern="0" cap="none" spc="0" normalizeH="0" baseline="0" noProof="0" dirty="0">
                <a:ln>
                  <a:noFill/>
                </a:ln>
                <a:solidFill>
                  <a:srgbClr val="000000"/>
                </a:solidFill>
                <a:effectLst/>
                <a:uLnTx/>
                <a:uFillTx/>
                <a:latin typeface="Roboto Condensed"/>
                <a:ea typeface="Microsoft YaHei"/>
                <a:cs typeface="+mn-cs"/>
              </a:rPr>
              <a:t>Niisutuseks vajaliku seadme ostmise korral arvutused ja hinnangud arvestusliku veekasutuse vähenemise kohta kui see on asjakohane ja kui investeering ei eelda niisutussüsteemi eelprojekti või ehitusprojekti koostamist.</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53</a:t>
            </a:fld>
            <a:endParaRPr lang="et-EE" altLang="en-US"/>
          </a:p>
        </p:txBody>
      </p:sp>
    </p:spTree>
    <p:extLst>
      <p:ext uri="{BB962C8B-B14F-4D97-AF65-F5344CB8AC3E}">
        <p14:creationId xmlns:p14="http://schemas.microsoft.com/office/powerpoint/2010/main" val="3018668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a:p>
            <a:pPr algn="just"/>
            <a:r>
              <a:rPr lang="et-EE" dirty="0"/>
              <a:t>Seni kehtinud korra kohaselt pidi toetuse taotleja oma niisutustegevusega seotud investeeringud eelnevalt kooskõlastama Keskkonnaametiga ning koos toetuse taotlusega esitama Keskonnametilt saadud kooskõlastuse PRIA-le. Muudatuse järgselt ei pea taotleja enne taotluse esitamist Keskkonnametilt nimetatud kooskõlastust küsima. Niisutusinvesteeringu veemajanduskavale vastavuse ja tegevuse eeldatava keskkonnamõju kindlakstegemiseks kontrollib PRIA Keskkonnaametile edastatavate dokumentide ja teabe olemasolu ning kui vastav teave on olemas, siis edastab need Keskkonnaametile, kes annab kavandatava tegevuse kohta arvamuse 30 kalendripäeva jooksul arvates nõuetekohaste dokumentide saamisest.</a:t>
            </a:r>
          </a:p>
          <a:p>
            <a:endParaRPr lang="et-EE" dirty="0"/>
          </a:p>
          <a:p>
            <a:endParaRPr lang="et-EE" dirty="0"/>
          </a:p>
          <a:p>
            <a:r>
              <a:rPr lang="et-EE" dirty="0"/>
              <a:t>Esitatud dokumentide põhjal kontrollib </a:t>
            </a:r>
            <a:r>
              <a:rPr kumimoji="0" lang="et-EE"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Keskkonnaamet</a:t>
            </a:r>
            <a:r>
              <a:rPr lang="et-EE" dirty="0"/>
              <a:t>  (peale</a:t>
            </a:r>
            <a:r>
              <a:rPr lang="et-EE" baseline="0" dirty="0"/>
              <a:t> nende edastamist PRIA poolt)</a:t>
            </a:r>
            <a:r>
              <a:rPr lang="et-EE" dirty="0"/>
              <a:t>, millist mõju kavandatav investeering keskkonnale avaldab, arvestades veemajanduskavade peatükis 8.3.5 sätestatut. </a:t>
            </a:r>
          </a:p>
          <a:p>
            <a:r>
              <a:rPr lang="et-EE" dirty="0"/>
              <a:t>Keskkonnaameti kooskõlastusele vorminõudeid seatud ei ole.</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55</a:t>
            </a:fld>
            <a:endParaRPr lang="et-EE" altLang="en-US"/>
          </a:p>
        </p:txBody>
      </p:sp>
    </p:spTree>
    <p:extLst>
      <p:ext uri="{BB962C8B-B14F-4D97-AF65-F5344CB8AC3E}">
        <p14:creationId xmlns:p14="http://schemas.microsoft.com/office/powerpoint/2010/main" val="1751165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56</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pPr marL="0" marR="0" lvl="0" indent="0" algn="l" defTabSz="449076" rtl="0" eaLnBrk="1" fontAlgn="base" latinLnBrk="0" hangingPunct="1">
              <a:lnSpc>
                <a:spcPct val="97000"/>
              </a:lnSpc>
              <a:spcBef>
                <a:spcPct val="0"/>
              </a:spcBef>
              <a:spcAft>
                <a:spcPts val="1409"/>
              </a:spcAft>
              <a:buClr>
                <a:srgbClr val="000000"/>
              </a:buClr>
              <a:buSzPct val="100000"/>
              <a:buFont typeface="Arial" panose="020B0604020202020204" pitchFamily="34" charset="0"/>
              <a:buNone/>
              <a:tabLst/>
              <a:defRPr/>
            </a:pPr>
            <a:r>
              <a:rPr kumimoji="0" lang="et-EE" sz="2700" b="1" i="0" u="none" strike="noStrike" kern="0" cap="none" spc="0" normalizeH="0" baseline="0" noProof="0" dirty="0">
                <a:ln>
                  <a:noFill/>
                </a:ln>
                <a:solidFill>
                  <a:srgbClr val="000000"/>
                </a:solidFill>
                <a:effectLst/>
                <a:uLnTx/>
                <a:uFillTx/>
                <a:latin typeface="Roboto Condensed"/>
                <a:ea typeface="Microsoft YaHei"/>
                <a:cs typeface="+mn-cs"/>
              </a:rPr>
              <a:t>Liisingu puhul:</a:t>
            </a:r>
          </a:p>
          <a:p>
            <a:pPr marL="0" marR="0" lvl="0" indent="0" algn="l" defTabSz="449076" rtl="0" eaLnBrk="1" fontAlgn="base" latinLnBrk="0" hangingPunct="1">
              <a:lnSpc>
                <a:spcPct val="97000"/>
              </a:lnSpc>
              <a:spcBef>
                <a:spcPct val="0"/>
              </a:spcBef>
              <a:spcAft>
                <a:spcPts val="1409"/>
              </a:spcAft>
              <a:buClr>
                <a:srgbClr val="000000"/>
              </a:buClr>
              <a:buSzPct val="100000"/>
              <a:buFont typeface="Arial" panose="020B0604020202020204" pitchFamily="34" charset="0"/>
              <a:buNone/>
              <a:tabLst/>
              <a:defRPr/>
            </a:pPr>
            <a:r>
              <a:rPr kumimoji="0" lang="et-EE" sz="2700" b="0" i="0" u="none" strike="noStrike" kern="0" cap="none" spc="0" normalizeH="0" baseline="0" noProof="0" dirty="0">
                <a:ln>
                  <a:noFill/>
                </a:ln>
                <a:solidFill>
                  <a:srgbClr val="000000"/>
                </a:solidFill>
                <a:effectLst/>
                <a:uLnTx/>
                <a:uFillTx/>
                <a:latin typeface="Roboto Condensed"/>
                <a:ea typeface="Microsoft YaHei"/>
                <a:cs typeface="+mn-cs"/>
              </a:rPr>
              <a:t>Toetuse väljamaksmiseks on võimalik esitada maksetaotlust kuni neli korda kalendriaastas </a:t>
            </a:r>
            <a:r>
              <a:rPr kumimoji="0" lang="et-EE" sz="2700" b="1" i="0" u="none" strike="noStrike" kern="0" cap="none" spc="0" normalizeH="0" baseline="0" noProof="0" dirty="0">
                <a:ln>
                  <a:noFill/>
                </a:ln>
                <a:solidFill>
                  <a:srgbClr val="000000"/>
                </a:solidFill>
                <a:effectLst/>
                <a:uLnTx/>
                <a:uFillTx/>
                <a:latin typeface="Roboto Condensed"/>
                <a:ea typeface="Microsoft YaHei"/>
                <a:cs typeface="+mn-cs"/>
              </a:rPr>
              <a:t>viie aasta </a:t>
            </a:r>
            <a:r>
              <a:rPr kumimoji="0" lang="et-EE" sz="2700" b="0" i="0" u="none" strike="noStrike" kern="0" cap="none" spc="0" normalizeH="0" baseline="0" noProof="0" dirty="0">
                <a:ln>
                  <a:noFill/>
                </a:ln>
                <a:solidFill>
                  <a:srgbClr val="000000"/>
                </a:solidFill>
                <a:effectLst/>
                <a:uLnTx/>
                <a:uFillTx/>
                <a:latin typeface="Roboto Condensed"/>
                <a:ea typeface="Microsoft YaHei"/>
                <a:cs typeface="+mn-cs"/>
              </a:rPr>
              <a:t>jooksul. Seega kokku on võimalik esitada ühe taotluse kohta maksimaalselt 20 maksetaotlust</a:t>
            </a:r>
          </a:p>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57</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58</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59</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Komisjoni delegeeritud määruse (EL) nr 640/2014 artikli 35 lõike 1 kohaselt taotletud toetust ei maksta või see tühistatakse täielikult, kui </a:t>
            </a:r>
            <a:r>
              <a:rPr lang="et-EE" b="1" dirty="0"/>
              <a:t>toetuskõlblikkuse kriteeriume ei täideta</a:t>
            </a:r>
          </a:p>
          <a:p>
            <a:pPr algn="just">
              <a:spcAft>
                <a:spcPts val="0"/>
              </a:spcAft>
            </a:pPr>
            <a:endParaRPr lang="et-EE" sz="1200" dirty="0">
              <a:effectLst/>
              <a:latin typeface="Times New Roman"/>
              <a:ea typeface="Calibri"/>
            </a:endParaRPr>
          </a:p>
          <a:p>
            <a:pPr algn="just">
              <a:spcAft>
                <a:spcPts val="0"/>
              </a:spcAft>
            </a:pPr>
            <a:r>
              <a:rPr lang="et-EE" sz="1200" dirty="0">
                <a:effectLst/>
                <a:latin typeface="Times New Roman"/>
                <a:ea typeface="Calibri"/>
              </a:rPr>
              <a:t>Delegeeritud määruse (EL) nr 640/2014 artikli 35 alusel jaotakse toetuse saaja kohustused kolmeks – toetuskõlblikkuse kriteeriumid, kohustused ja muud kohustused. Nimetatud artikkel sätestab rikkumiste avastamise korral tingimused halduskaristuste kehtestamiseks. </a:t>
            </a:r>
            <a:r>
              <a:rPr lang="et-EE" sz="1200" dirty="0">
                <a:effectLst/>
                <a:latin typeface="Times New Roman"/>
                <a:ea typeface="Times New Roman"/>
              </a:rPr>
              <a:t>Toetuskõlblikkuse kriteeriumi rikkumise korral toetust ei maksta või taotluse rahuldamise otsus tühistatakse täielikult (seni makstud toetus nõutakse tagasi). Toetuse saaja kohustuste rikkumise korral on võimalik lisaks toetuse maksmata jätmisele või selle maksmise täielikule ühistamisele ka osaline tühistamine. Rikkumise korral määratakse sanktsiooni suuruse vastavalt EL-i õiguses sätestatud tingimustele PRIA.</a:t>
            </a:r>
          </a:p>
          <a:p>
            <a:pPr algn="just">
              <a:spcAft>
                <a:spcPts val="0"/>
              </a:spcAft>
            </a:pPr>
            <a:r>
              <a:rPr lang="et-EE" sz="1200" b="1" dirty="0">
                <a:effectLst/>
                <a:latin typeface="Times New Roman"/>
                <a:ea typeface="Times New Roman"/>
              </a:rPr>
              <a:t> </a:t>
            </a:r>
            <a:endParaRPr lang="et-EE" sz="1200" dirty="0">
              <a:effectLst/>
              <a:latin typeface="Times New Roman"/>
              <a:ea typeface="Times New Roman"/>
            </a:endParaRPr>
          </a:p>
          <a:p>
            <a:pPr algn="just" fontAlgn="base" hangingPunct="0">
              <a:spcAft>
                <a:spcPts val="0"/>
              </a:spcAft>
            </a:pPr>
            <a:r>
              <a:rPr lang="et-EE" sz="1200" dirty="0">
                <a:effectLst/>
                <a:latin typeface="Times New Roman"/>
                <a:ea typeface="Times New Roman"/>
              </a:rPr>
              <a:t>ELÜPS-i § 75 lõike 1 kohaselt peavad maaelu arengu toetuse abil tehtavad kulud olema mõistlikud, vajalikud toetuse eesmärgi saavutamiseks ning vastama asjakohastes EL-i õigusaktides, arengukavas ning ELÜPS-is ja selle alusel kehtestatud õigusaktides sätestatud tingimustele, ning sama paragrahvi lõike 2 kohaselt peavad toetuse taotleja ja toetuse saaja järgima kulude tegemisel toetuse andmise tingimustes sätestatud nõudeid.</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60</a:t>
            </a:fld>
            <a:endParaRPr lang="et-EE" altLang="en-US"/>
          </a:p>
        </p:txBody>
      </p:sp>
    </p:spTree>
    <p:extLst>
      <p:ext uri="{BB962C8B-B14F-4D97-AF65-F5344CB8AC3E}">
        <p14:creationId xmlns:p14="http://schemas.microsoft.com/office/powerpoint/2010/main" val="4233046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61</a:t>
            </a:fld>
            <a:endParaRPr lang="et-EE" altLang="en-US"/>
          </a:p>
        </p:txBody>
      </p:sp>
    </p:spTree>
    <p:extLst>
      <p:ext uri="{BB962C8B-B14F-4D97-AF65-F5344CB8AC3E}">
        <p14:creationId xmlns:p14="http://schemas.microsoft.com/office/powerpoint/2010/main" val="206637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a:t>
            </a:fld>
            <a:endParaRPr lang="et-EE" altLang="en-US"/>
          </a:p>
        </p:txBody>
      </p:sp>
    </p:spTree>
    <p:extLst>
      <p:ext uri="{BB962C8B-B14F-4D97-AF65-F5344CB8AC3E}">
        <p14:creationId xmlns:p14="http://schemas.microsoft.com/office/powerpoint/2010/main" val="678099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62</a:t>
            </a:fld>
            <a:endParaRPr lang="et-EE" altLang="en-US"/>
          </a:p>
        </p:txBody>
      </p:sp>
    </p:spTree>
    <p:extLst>
      <p:ext uri="{BB962C8B-B14F-4D97-AF65-F5344CB8AC3E}">
        <p14:creationId xmlns:p14="http://schemas.microsoft.com/office/powerpoint/2010/main" val="1750838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64</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66</a:t>
            </a:fld>
            <a:endParaRPr lang="et-EE" altLang="en-US"/>
          </a:p>
        </p:txBody>
      </p:sp>
    </p:spTree>
    <p:extLst>
      <p:ext uri="{BB962C8B-B14F-4D97-AF65-F5344CB8AC3E}">
        <p14:creationId xmlns:p14="http://schemas.microsoft.com/office/powerpoint/2010/main" val="1179674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67</a:t>
            </a:fld>
            <a:endParaRPr lang="et-EE" altLang="en-US"/>
          </a:p>
        </p:txBody>
      </p:sp>
    </p:spTree>
    <p:extLst>
      <p:ext uri="{BB962C8B-B14F-4D97-AF65-F5344CB8AC3E}">
        <p14:creationId xmlns:p14="http://schemas.microsoft.com/office/powerpoint/2010/main" val="1885612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68</a:t>
            </a:fld>
            <a:endParaRPr lang="et-EE" altLang="en-US"/>
          </a:p>
        </p:txBody>
      </p:sp>
    </p:spTree>
    <p:extLst>
      <p:ext uri="{BB962C8B-B14F-4D97-AF65-F5344CB8AC3E}">
        <p14:creationId xmlns:p14="http://schemas.microsoft.com/office/powerpoint/2010/main" val="1964876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69</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70</a:t>
            </a:fld>
            <a:endParaRPr lang="et-EE" altLang="en-US">
              <a:solidFill>
                <a:prstClr val="black"/>
              </a:solidFill>
            </a:endParaRPr>
          </a:p>
        </p:txBody>
      </p:sp>
    </p:spTree>
    <p:extLst>
      <p:ext uri="{BB962C8B-B14F-4D97-AF65-F5344CB8AC3E}">
        <p14:creationId xmlns:p14="http://schemas.microsoft.com/office/powerpoint/2010/main" val="2357764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r>
              <a:rPr lang="et-EE" sz="1200" dirty="0">
                <a:effectLst/>
                <a:latin typeface="Times New Roman"/>
                <a:ea typeface="Times New Roman"/>
              </a:rPr>
              <a:t>Tegevusvaldkondadesse jaotamine võimaldab omavahel võrrelda sarnaseid taotlusi ning nende hulgast paremini välja valida neid, mis vastavad kõige rohkem meetme eesmärkidele. Enamik hindamiskriteeriume on tegevusvaldkonniti samased. Tulenevalt tegevusvaldkondade spetsiifikast on tegevusvaldkonniti erinev müügitulu vahemik, vastavalt millele antakse kas rohkem või vähem hindepunkte. </a:t>
            </a:r>
            <a:endParaRPr lang="et-EE" dirty="0"/>
          </a:p>
          <a:p>
            <a:endParaRPr lang="et-EE" dirty="0"/>
          </a:p>
          <a:p>
            <a:r>
              <a:rPr lang="et-EE" dirty="0"/>
              <a:t>Kuna valgurikkad taimed on enamasti kaunviljad ja kuuluvad komisjoni rakendusmääruse (EL) 2015/1754, millega muudetakse tariifi- ja statistikanomenklatuuri ning ühist </a:t>
            </a:r>
            <a:r>
              <a:rPr lang="et-EE" dirty="0" err="1"/>
              <a:t>tollitariifistikku</a:t>
            </a:r>
            <a:r>
              <a:rPr lang="et-EE" dirty="0"/>
              <a:t> käsitleva nõukogu määruse (EMÜ) nr 2658/87 I lisa (ELT L 285, 30.10.2015, lk 1–926), kombineeritud nomenklatuuri alusel gruppi 7 „Köögivili ning söödavad juured ning mugulad“, siis loetakse kaunviljad tegevusvaldkonna “muude eespool nimetamata põllumajandustoodete tootmine, kaasa arvatud mesindus“ osaks.</a:t>
            </a:r>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71</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72</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73</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7</a:t>
            </a:fld>
            <a:endParaRPr lang="et-EE" altLang="en-US"/>
          </a:p>
        </p:txBody>
      </p:sp>
    </p:spTree>
    <p:extLst>
      <p:ext uri="{BB962C8B-B14F-4D97-AF65-F5344CB8AC3E}">
        <p14:creationId xmlns:p14="http://schemas.microsoft.com/office/powerpoint/2010/main" val="6780998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74</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75</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76</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endParaRPr lang="et-EE" dirty="0"/>
          </a:p>
          <a:p>
            <a:r>
              <a:rPr lang="et-EE" sz="1200" b="1" dirty="0">
                <a:effectLst/>
                <a:latin typeface="Times New Roman"/>
                <a:ea typeface="Times New Roman"/>
              </a:rPr>
              <a:t>Muudatus V taotlusvoorus</a:t>
            </a:r>
            <a:r>
              <a:rPr lang="et-EE" sz="1200" b="1" baseline="0" dirty="0">
                <a:effectLst/>
                <a:latin typeface="Times New Roman"/>
                <a:ea typeface="Times New Roman"/>
              </a:rPr>
              <a:t> </a:t>
            </a:r>
            <a:r>
              <a:rPr lang="et-EE" sz="1200" b="1" dirty="0">
                <a:effectLst/>
                <a:latin typeface="Times New Roman"/>
                <a:ea typeface="Times New Roman"/>
              </a:rPr>
              <a:t>piimatootmise</a:t>
            </a:r>
            <a:r>
              <a:rPr lang="et-EE" sz="1200" b="1" baseline="0" dirty="0">
                <a:effectLst/>
                <a:latin typeface="Times New Roman"/>
                <a:ea typeface="Times New Roman"/>
              </a:rPr>
              <a:t>  tegevusvaldkonnas: </a:t>
            </a:r>
            <a:endParaRPr lang="et-EE" sz="1200" b="1" dirty="0">
              <a:effectLst/>
              <a:latin typeface="Times New Roman"/>
              <a:ea typeface="Times New Roman"/>
            </a:endParaRPr>
          </a:p>
          <a:p>
            <a:r>
              <a:rPr lang="et-EE" sz="1200" dirty="0">
                <a:effectLst/>
                <a:latin typeface="Times New Roman"/>
                <a:ea typeface="Times New Roman"/>
              </a:rPr>
              <a:t>Taotleja, kes peab taotlemise tähtajale vahetult eelnenud kuu viimase päeva seisuga põllumajandusloomade registri andmetel vähemalt kuut maatõugu piimaveist või kelle maatõugu piimaveiste osakaal moodustab enam kui 50,00% kõigist tema peetavatest piimaveistest. </a:t>
            </a:r>
          </a:p>
          <a:p>
            <a:endParaRPr lang="et-EE" sz="1200" b="1" dirty="0">
              <a:effectLst/>
              <a:latin typeface="Times New Roman"/>
            </a:endParaRPr>
          </a:p>
          <a:p>
            <a:r>
              <a:rPr lang="et-EE" sz="1200" b="1" dirty="0">
                <a:effectLst/>
                <a:latin typeface="Times New Roman"/>
              </a:rPr>
              <a:t>Muudatus</a:t>
            </a:r>
            <a:r>
              <a:rPr lang="et-EE" sz="1200" b="1" baseline="0" dirty="0">
                <a:effectLst/>
                <a:latin typeface="Times New Roman"/>
              </a:rPr>
              <a:t> V taotlusvoorus teraviljatootmise tegevusvaldkonnas</a:t>
            </a:r>
            <a:r>
              <a:rPr lang="et-EE" sz="1200" baseline="0" dirty="0">
                <a:effectLst/>
                <a:latin typeface="Times New Roman"/>
              </a:rPr>
              <a:t>:</a:t>
            </a:r>
          </a:p>
          <a:p>
            <a:pPr marL="0" marR="0" lvl="0" indent="0" algn="l" defTabSz="449169" rtl="0" eaLnBrk="0" fontAlgn="base" latinLnBrk="0" hangingPunct="0">
              <a:lnSpc>
                <a:spcPct val="100000"/>
              </a:lnSpc>
              <a:spcBef>
                <a:spcPct val="30000"/>
              </a:spcBef>
              <a:spcAft>
                <a:spcPts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srgbClr val="000000"/>
                </a:solidFill>
                <a:effectLst/>
                <a:uLnTx/>
                <a:uFillTx/>
                <a:latin typeface="Times New Roman"/>
                <a:ea typeface="Times New Roman"/>
                <a:cs typeface="+mn-cs"/>
              </a:rPr>
              <a:t>Taotlusega kavandatava koguinvesteeringu maksumusest enam kui 50,00% moodustab kuivati ostmisse või ehitamisse tehtud investeering.</a:t>
            </a:r>
          </a:p>
          <a:p>
            <a:pPr marL="0" marR="0" lvl="0" indent="0" algn="l" defTabSz="449169" rtl="0" eaLnBrk="0" fontAlgn="base" latinLnBrk="0" hangingPunct="0">
              <a:lnSpc>
                <a:spcPct val="100000"/>
              </a:lnSpc>
              <a:spcBef>
                <a:spcPct val="30000"/>
              </a:spcBef>
              <a:spcAft>
                <a:spcPts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srgbClr val="000000"/>
                </a:solidFill>
                <a:effectLst/>
                <a:uLnTx/>
                <a:uFillTx/>
                <a:latin typeface="Times New Roman"/>
                <a:ea typeface="Times New Roman"/>
                <a:cs typeface="+mn-cs"/>
              </a:rPr>
              <a:t>Lisapunktid, kui real 8 märgitud kuivati ehitab või ostab või ehitab ümber olemasoleva kuivati taotleja, kes on tootnud viimase kahe kalendriaasta jooksul vähemalt ühe sertifitseeritud seemne partii. Jooksval kalendriaastal vaadeldakse sertifitseeritud seemnepartii tootmist taotlemise tähtajale vahetult eelnenud kuu viimase päeva seisuga.</a:t>
            </a:r>
          </a:p>
          <a:p>
            <a:pPr marL="0" marR="0" lvl="0" indent="0" algn="just" defTabSz="449169" rtl="0" eaLnBrk="0" fontAlgn="base" latinLnBrk="0" hangingPunct="0">
              <a:lnSpc>
                <a:spcPct val="100000"/>
              </a:lnSpc>
              <a:spcBef>
                <a:spcPct val="30000"/>
              </a:spcBef>
              <a:spcAft>
                <a:spcPts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srgbClr val="000000"/>
                </a:solidFill>
                <a:effectLst/>
                <a:uLnTx/>
                <a:uFillTx/>
                <a:latin typeface="Times New Roman"/>
                <a:ea typeface="Times New Roman"/>
                <a:cs typeface="+mn-cs"/>
              </a:rPr>
              <a:t>Kuivati ehitamiseks või ümberehitamiseks ei loeta vaid katla või põleti ostu. Uue kuivati ehitamise või olemasoleva ümberehitamise üks osa võib olla katla ja kuivati tööks vajalike statsionaarsete seadmete ostmine. </a:t>
            </a:r>
          </a:p>
          <a:p>
            <a:pPr marL="914020" marR="0" lvl="1" indent="-457008" algn="l" defTabSz="449076" rtl="0" eaLnBrk="1" fontAlgn="base" latinLnBrk="0" hangingPunct="1">
              <a:lnSpc>
                <a:spcPct val="97000"/>
              </a:lnSpc>
              <a:spcBef>
                <a:spcPct val="0"/>
              </a:spcBef>
              <a:spcAft>
                <a:spcPts val="1138"/>
              </a:spcAft>
              <a:buClr>
                <a:srgbClr val="000000"/>
              </a:buClr>
              <a:buSzPct val="100000"/>
              <a:buFont typeface="Wingdings" panose="05000000000000000000" pitchFamily="2" charset="2"/>
              <a:buChar char="Ø"/>
              <a:tabLst/>
              <a:defRPr/>
            </a:pPr>
            <a:endParaRPr kumimoji="0" lang="et-EE" sz="2600" b="0" i="0" u="none" strike="noStrike" kern="0" cap="none" spc="0" normalizeH="0" baseline="0" noProof="0" dirty="0">
              <a:ln>
                <a:noFill/>
              </a:ln>
              <a:solidFill>
                <a:srgbClr val="000000"/>
              </a:solidFill>
              <a:effectLst/>
              <a:uLnTx/>
              <a:uFillTx/>
              <a:latin typeface="Times New Roman"/>
              <a:ea typeface="Times New Roman"/>
              <a:cs typeface="+mn-cs"/>
            </a:endParaRPr>
          </a:p>
          <a:p>
            <a:pPr marL="914020" marR="0" lvl="1" indent="-457008" algn="l" defTabSz="449076" rtl="0" eaLnBrk="1" fontAlgn="base" latinLnBrk="0" hangingPunct="1">
              <a:lnSpc>
                <a:spcPct val="97000"/>
              </a:lnSpc>
              <a:spcBef>
                <a:spcPct val="0"/>
              </a:spcBef>
              <a:spcAft>
                <a:spcPts val="1138"/>
              </a:spcAft>
              <a:buClr>
                <a:srgbClr val="000000"/>
              </a:buClr>
              <a:buSzPct val="100000"/>
              <a:buFont typeface="Wingdings" panose="05000000000000000000" pitchFamily="2" charset="2"/>
              <a:buChar char="Ø"/>
              <a:tabLst/>
              <a:defRPr/>
            </a:pPr>
            <a:endParaRPr kumimoji="0" lang="et-EE" sz="2600" b="0" i="0" u="none" strike="noStrike" kern="0" cap="none" spc="0" normalizeH="0" baseline="0" noProof="0" dirty="0">
              <a:ln>
                <a:noFill/>
              </a:ln>
              <a:solidFill>
                <a:srgbClr val="000000"/>
              </a:solidFill>
              <a:effectLst/>
              <a:uLnTx/>
              <a:uFillTx/>
              <a:latin typeface="Times New Roman"/>
              <a:ea typeface="Times New Roman"/>
              <a:cs typeface="+mn-cs"/>
            </a:endParaRPr>
          </a:p>
          <a:p>
            <a:pPr marL="914020" marR="0" lvl="1" indent="-457008" algn="l" defTabSz="449076" rtl="0" eaLnBrk="1" fontAlgn="base" latinLnBrk="0" hangingPunct="1">
              <a:lnSpc>
                <a:spcPct val="97000"/>
              </a:lnSpc>
              <a:spcBef>
                <a:spcPct val="0"/>
              </a:spcBef>
              <a:spcAft>
                <a:spcPts val="1138"/>
              </a:spcAft>
              <a:buClr>
                <a:srgbClr val="000000"/>
              </a:buClr>
              <a:buSzPct val="100000"/>
              <a:buFont typeface="Wingdings" panose="05000000000000000000" pitchFamily="2" charset="2"/>
              <a:buChar char="Ø"/>
              <a:tabLst/>
              <a:defRPr/>
            </a:pPr>
            <a:r>
              <a:rPr kumimoji="0" lang="et-EE" sz="2600" b="0" i="0" u="none" strike="noStrike" kern="0" cap="none" spc="0" normalizeH="0" baseline="0" noProof="0" dirty="0">
                <a:ln>
                  <a:noFill/>
                </a:ln>
                <a:solidFill>
                  <a:srgbClr val="000000"/>
                </a:solidFill>
                <a:effectLst/>
                <a:uLnTx/>
                <a:uFillTx/>
                <a:latin typeface="Times New Roman"/>
                <a:ea typeface="Times New Roman"/>
                <a:cs typeface="+mn-cs"/>
              </a:rPr>
              <a:t>Jooksval kalendriaastal vaadeldakse sertifitseeritud seemnepartii tootmist taotlemise tähtajale vahetult eelnenud kuu viimas</a:t>
            </a:r>
          </a:p>
          <a:p>
            <a:pPr marL="914020" marR="0" lvl="1" indent="-457008" algn="l" defTabSz="449076" rtl="0" eaLnBrk="1" fontAlgn="base" latinLnBrk="0" hangingPunct="1">
              <a:lnSpc>
                <a:spcPct val="97000"/>
              </a:lnSpc>
              <a:spcBef>
                <a:spcPct val="0"/>
              </a:spcBef>
              <a:spcAft>
                <a:spcPts val="1138"/>
              </a:spcAft>
              <a:buClr>
                <a:srgbClr val="000000"/>
              </a:buClr>
              <a:buSzPct val="100000"/>
              <a:buFont typeface="Wingdings" panose="05000000000000000000" pitchFamily="2" charset="2"/>
              <a:buChar char="Ø"/>
              <a:tabLst/>
              <a:defRPr/>
            </a:pPr>
            <a:endParaRPr kumimoji="0" lang="et-EE" sz="2600" b="0" i="0" u="none" strike="noStrike" kern="0" cap="none" spc="0" normalizeH="0" baseline="0" noProof="0" dirty="0">
              <a:ln>
                <a:noFill/>
              </a:ln>
              <a:solidFill>
                <a:srgbClr val="000000"/>
              </a:solidFill>
              <a:effectLst/>
              <a:uLnTx/>
              <a:uFillTx/>
              <a:latin typeface="Roboto Condensed"/>
              <a:ea typeface="Microsoft YaHei"/>
              <a:cs typeface="+mn-cs"/>
            </a:endParaRPr>
          </a:p>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77</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0500" cy="4006850"/>
          </a:xfrm>
        </p:spPr>
      </p:sp>
      <p:sp>
        <p:nvSpPr>
          <p:cNvPr id="3" name="Märkmete kohatäide 2"/>
          <p:cNvSpPr>
            <a:spLocks noGrp="1"/>
          </p:cNvSpPr>
          <p:nvPr>
            <p:ph type="body" idx="1"/>
          </p:nvPr>
        </p:nvSpPr>
        <p:spPr/>
        <p:txBody>
          <a:bodyPr/>
          <a:lstStyle/>
          <a:p>
            <a:pPr marL="0" marR="0" lvl="0" indent="0" algn="l" defTabSz="91402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dirty="0">
                <a:ln>
                  <a:noFill/>
                </a:ln>
                <a:solidFill>
                  <a:srgbClr val="C00000"/>
                </a:solidFill>
                <a:effectLst/>
                <a:uLnTx/>
                <a:uFillTx/>
                <a:latin typeface="Roboto Condensed"/>
                <a:ea typeface="Microsoft YaHei"/>
                <a:cs typeface="+mn-cs"/>
              </a:rPr>
              <a:t>Ühistegevuse arendamist puudtavas hindamiskriteeriumis toimus ühtlustamine tegevusvaldkondade vahel- kõik tegevusvaldkonnad saavad 7 hindepunkti</a:t>
            </a:r>
          </a:p>
          <a:p>
            <a:endParaRPr lang="et-EE" dirty="0"/>
          </a:p>
        </p:txBody>
      </p:sp>
      <p:sp>
        <p:nvSpPr>
          <p:cNvPr id="4" name="Slaidinumbri kohatäide 3"/>
          <p:cNvSpPr>
            <a:spLocks noGrp="1"/>
          </p:cNvSpPr>
          <p:nvPr>
            <p:ph type="sldNum" idx="10"/>
          </p:nvPr>
        </p:nvSpPr>
        <p:spPr/>
        <p:txBody>
          <a:bodyPr/>
          <a:lstStyle/>
          <a:p>
            <a:fld id="{DFDBF8C5-1720-4C88-A344-A20BCF134ECE}" type="slidenum">
              <a:rPr lang="et-EE" altLang="en-US" smtClean="0">
                <a:solidFill>
                  <a:prstClr val="black"/>
                </a:solidFill>
              </a:rPr>
              <a:pPr/>
              <a:t>78</a:t>
            </a:fld>
            <a:endParaRPr lang="et-EE" altLang="en-US">
              <a:solidFill>
                <a:prstClr val="black"/>
              </a:solidFill>
            </a:endParaRPr>
          </a:p>
        </p:txBody>
      </p:sp>
    </p:spTree>
    <p:extLst>
      <p:ext uri="{BB962C8B-B14F-4D97-AF65-F5344CB8AC3E}">
        <p14:creationId xmlns:p14="http://schemas.microsoft.com/office/powerpoint/2010/main" val="6127560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C9F557E-D9C4-4486-B283-447A89A4A89A}" type="slidenum">
              <a:rPr lang="et-EE" altLang="en-US">
                <a:solidFill>
                  <a:prstClr val="black"/>
                </a:solidFill>
              </a:rPr>
              <a:pPr/>
              <a:t>79</a:t>
            </a:fld>
            <a:endParaRPr lang="et-EE" altLang="en-US">
              <a:solidFill>
                <a:prstClr val="black"/>
              </a:solidFill>
            </a:endParaRPr>
          </a:p>
        </p:txBody>
      </p:sp>
      <p:sp>
        <p:nvSpPr>
          <p:cNvPr id="12289" name="Rectangle 1"/>
          <p:cNvSpPr txBox="1">
            <a:spLocks noGrp="1" noRot="1" noChangeAspect="1" noChangeArrowheads="1"/>
          </p:cNvSpPr>
          <p:nvPr>
            <p:ph type="sldImg"/>
          </p:nvPr>
        </p:nvSpPr>
        <p:spPr bwMode="auto">
          <a:xfrm>
            <a:off x="1141413" y="811213"/>
            <a:ext cx="527526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755651" y="5078414"/>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5686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8</a:t>
            </a:fld>
            <a:endParaRPr lang="et-EE" altLang="en-US"/>
          </a:p>
        </p:txBody>
      </p:sp>
    </p:spTree>
    <p:extLst>
      <p:ext uri="{BB962C8B-B14F-4D97-AF65-F5344CB8AC3E}">
        <p14:creationId xmlns:p14="http://schemas.microsoft.com/office/powerpoint/2010/main" val="67809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9</a:t>
            </a:fld>
            <a:endParaRPr lang="et-EE" altLang="en-US"/>
          </a:p>
        </p:txBody>
      </p:sp>
    </p:spTree>
    <p:extLst>
      <p:ext uri="{BB962C8B-B14F-4D97-AF65-F5344CB8AC3E}">
        <p14:creationId xmlns:p14="http://schemas.microsoft.com/office/powerpoint/2010/main" val="67809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10</a:t>
            </a:fld>
            <a:endParaRPr lang="et-EE" altLang="en-US"/>
          </a:p>
        </p:txBody>
      </p:sp>
    </p:spTree>
    <p:extLst>
      <p:ext uri="{BB962C8B-B14F-4D97-AF65-F5344CB8AC3E}">
        <p14:creationId xmlns:p14="http://schemas.microsoft.com/office/powerpoint/2010/main" val="678099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22" tIns="45710" rIns="91422" bIns="45710" numCol="1" rtlCol="0" anchor="t" anchorCtr="0" compatLnSpc="1">
            <a:prstTxWarp prst="textNoShape">
              <a:avLst/>
            </a:prstTxWarp>
          </a:bodyPr>
          <a:lstStyle/>
          <a:p>
            <a:pPr marL="0" marR="0" indent="0" algn="l" defTabSz="449169"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382" anchor="t" anchorCtr="0"/>
          <a:lstStyle>
            <a:lvl1pPr algn="l">
              <a:defRPr sz="5700" baseline="0">
                <a:solidFill>
                  <a:schemeClr val="bg1"/>
                </a:solidFill>
              </a:defRPr>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2"/>
            <a:ext cx="7200000" cy="1728000"/>
          </a:xfrm>
        </p:spPr>
        <p:txBody>
          <a:bodyPr/>
          <a:lstStyle>
            <a:lvl1pPr marL="0" indent="0" algn="l">
              <a:spcAft>
                <a:spcPts val="0"/>
              </a:spcAft>
              <a:buNone/>
              <a:defRPr sz="2600" b="0">
                <a:solidFill>
                  <a:schemeClr val="bg1"/>
                </a:solidFill>
              </a:defRPr>
            </a:lvl1pPr>
            <a:lvl2pPr marL="457104" indent="0" algn="ctr">
              <a:buNone/>
              <a:defRPr sz="2000"/>
            </a:lvl2pPr>
            <a:lvl3pPr marL="914210" indent="0" algn="ctr">
              <a:buNone/>
              <a:defRPr sz="1800"/>
            </a:lvl3pPr>
            <a:lvl4pPr marL="1371314" indent="0" algn="ctr">
              <a:buNone/>
              <a:defRPr sz="1600"/>
            </a:lvl4pPr>
            <a:lvl5pPr marL="1828420" indent="0" algn="ctr">
              <a:buNone/>
              <a:defRPr sz="1600"/>
            </a:lvl5pPr>
            <a:lvl6pPr marL="2285524" indent="0" algn="ctr">
              <a:buNone/>
              <a:defRPr sz="1600"/>
            </a:lvl6pPr>
            <a:lvl7pPr marL="2742630" indent="0" algn="ctr">
              <a:buNone/>
              <a:defRPr sz="1600"/>
            </a:lvl7pPr>
            <a:lvl8pPr marL="3199734" indent="0" algn="ctr">
              <a:buNone/>
              <a:defRPr sz="1600"/>
            </a:lvl8pPr>
            <a:lvl9pPr marL="3656840" indent="0" algn="ctr">
              <a:buNone/>
              <a:defRPr sz="1600"/>
            </a:lvl9pPr>
          </a:lstStyle>
          <a:p>
            <a:r>
              <a:rPr lang="et-EE" dirty="0"/>
              <a:t>Eesnimi Perenimi</a:t>
            </a:r>
            <a:br>
              <a:rPr lang="et-EE" dirty="0"/>
            </a:br>
            <a:r>
              <a:rPr lang="et-EE" dirty="0"/>
              <a:t>asutuse nimetus </a:t>
            </a:r>
            <a:r>
              <a:rPr lang="et-EE"/>
              <a:t>/ ametinimetus</a:t>
            </a:r>
            <a:br>
              <a:rPr lang="et-EE"/>
            </a:br>
            <a:br>
              <a:rPr lang="et-EE"/>
            </a:br>
            <a:r>
              <a:rPr lang="et-EE"/>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31" y="218338"/>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409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74688" y="2125663"/>
            <a:ext cx="7650162" cy="1465262"/>
          </a:xfrm>
        </p:spPr>
        <p:txBody>
          <a:bodyPr/>
          <a:lstStyle/>
          <a:p>
            <a:r>
              <a:rPr lang="et-EE"/>
              <a:t>Muutke tiitli laadi</a:t>
            </a:r>
            <a:endParaRPr lang="en-US"/>
          </a:p>
        </p:txBody>
      </p:sp>
      <p:sp>
        <p:nvSpPr>
          <p:cNvPr id="3" name="Alapealkiri 2"/>
          <p:cNvSpPr>
            <a:spLocks noGrp="1"/>
          </p:cNvSpPr>
          <p:nvPr>
            <p:ph type="subTitle" idx="1"/>
          </p:nvPr>
        </p:nvSpPr>
        <p:spPr>
          <a:xfrm>
            <a:off x="1349379" y="3876675"/>
            <a:ext cx="6300788" cy="1747838"/>
          </a:xfrm>
        </p:spPr>
        <p:txBody>
          <a:bodyPr/>
          <a:lstStyle>
            <a:lvl1pPr marL="0" indent="0" algn="ctr">
              <a:buNone/>
              <a:defRPr/>
            </a:lvl1pPr>
            <a:lvl2pPr marL="457008" indent="0" algn="ctr">
              <a:buNone/>
              <a:defRPr/>
            </a:lvl2pPr>
            <a:lvl3pPr marL="914020" indent="0" algn="ctr">
              <a:buNone/>
              <a:defRPr/>
            </a:lvl3pPr>
            <a:lvl4pPr marL="1371028" indent="0" algn="ctr">
              <a:buNone/>
              <a:defRPr/>
            </a:lvl4pPr>
            <a:lvl5pPr marL="1828040" indent="0" algn="ctr">
              <a:buNone/>
              <a:defRPr/>
            </a:lvl5pPr>
            <a:lvl6pPr marL="2285048" indent="0" algn="ctr">
              <a:buNone/>
              <a:defRPr/>
            </a:lvl6pPr>
            <a:lvl7pPr marL="2742060" indent="0" algn="ctr">
              <a:buNone/>
              <a:defRPr/>
            </a:lvl7pPr>
            <a:lvl8pPr marL="3199068" indent="0" algn="ctr">
              <a:buNone/>
              <a:defRPr/>
            </a:lvl8pPr>
            <a:lvl9pPr marL="3656080"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159272727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a:solidFill>
                  <a:srgbClr val="00B0F0"/>
                </a:solidFill>
              </a:defRPr>
            </a:lvl1pPr>
          </a:lstStyle>
          <a:p>
            <a:r>
              <a:rPr lang="et-EE"/>
              <a:t>Muutke tiitli laadi</a:t>
            </a:r>
            <a:endParaRPr lang="en-US"/>
          </a:p>
        </p:txBody>
      </p:sp>
      <p:sp>
        <p:nvSpPr>
          <p:cNvPr id="3" name="Sisu kohatäide 2"/>
          <p:cNvSpPr>
            <a:spLocks noGrp="1"/>
          </p:cNvSpPr>
          <p:nvPr>
            <p:ph idx="1"/>
          </p:nvPr>
        </p:nvSpPr>
        <p:spPr/>
        <p:txBody>
          <a:bodyPr>
            <a:normAutofit/>
          </a:bodyPr>
          <a:lstStyle>
            <a:lvl1pPr marL="457008" indent="-457008">
              <a:buFont typeface="Arial" panose="020B0604020202020204" pitchFamily="34" charset="0"/>
              <a:buChar char="•"/>
              <a:defRPr/>
            </a:lvl1pPr>
            <a:lvl2pPr marL="914020" indent="-457008">
              <a:buFont typeface="Wingdings" panose="05000000000000000000" pitchFamily="2" charset="2"/>
              <a:buChar char="Ø"/>
              <a:defRPr/>
            </a:lvl2pPr>
            <a:lvl3pPr marL="1256776" indent="-342757">
              <a:buFont typeface="Wingdings" panose="05000000000000000000" pitchFamily="2" charset="2"/>
              <a:buChar char="ü"/>
              <a:defRPr/>
            </a:lvl3pPr>
            <a:lvl4pPr marL="1713786" indent="-342757">
              <a:buFont typeface="Arial" panose="020B0604020202020204" pitchFamily="34" charset="0"/>
              <a:buChar char="•"/>
              <a:defRPr/>
            </a:lvl4pPr>
            <a:lvl5pPr marL="2170796" indent="-342757">
              <a:buFont typeface="Arial" panose="020B0604020202020204" pitchFamily="34" charset="0"/>
              <a:buChar char="•"/>
              <a:defRPr/>
            </a:lvl5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108096965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11204" y="4395788"/>
            <a:ext cx="7648575" cy="1358900"/>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711204" y="2898779"/>
            <a:ext cx="7648575" cy="1497013"/>
          </a:xfrm>
        </p:spPr>
        <p:txBody>
          <a:bodyPr anchor="b"/>
          <a:lstStyle>
            <a:lvl1pPr marL="0" indent="0">
              <a:buNone/>
              <a:defRPr sz="2000"/>
            </a:lvl1pPr>
            <a:lvl2pPr marL="457008" indent="0">
              <a:buNone/>
              <a:defRPr sz="1800"/>
            </a:lvl2pPr>
            <a:lvl3pPr marL="914020" indent="0">
              <a:buNone/>
              <a:defRPr sz="1600"/>
            </a:lvl3pPr>
            <a:lvl4pPr marL="1371028" indent="0">
              <a:buNone/>
              <a:defRPr sz="1400"/>
            </a:lvl4pPr>
            <a:lvl5pPr marL="1828040" indent="0">
              <a:buNone/>
              <a:defRPr sz="1400"/>
            </a:lvl5pPr>
            <a:lvl6pPr marL="2285048" indent="0">
              <a:buNone/>
              <a:defRPr sz="1400"/>
            </a:lvl6pPr>
            <a:lvl7pPr marL="2742060" indent="0">
              <a:buNone/>
              <a:defRPr sz="1400"/>
            </a:lvl7pPr>
            <a:lvl8pPr marL="3199068" indent="0">
              <a:buNone/>
              <a:defRPr sz="1400"/>
            </a:lvl8pPr>
            <a:lvl9pPr marL="3656080"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418806277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sz="half" idx="1"/>
          </p:nvPr>
        </p:nvSpPr>
        <p:spPr>
          <a:xfrm>
            <a:off x="503242" y="1768479"/>
            <a:ext cx="3924523" cy="4513263"/>
          </a:xfrm>
        </p:spPr>
        <p:txBody>
          <a:bodyPr/>
          <a:lstStyle>
            <a:lvl1pPr marL="457008" indent="-457008">
              <a:buFont typeface="Arial" panose="020B0604020202020204" pitchFamily="34" charset="0"/>
              <a:buChar char="•"/>
              <a:defRPr sz="2800"/>
            </a:lvl1pPr>
            <a:lvl2pPr marL="799766" indent="-342757">
              <a:buFont typeface="Wingdings" panose="05000000000000000000" pitchFamily="2" charset="2"/>
              <a:buChar char="Ø"/>
              <a:defRPr sz="2400"/>
            </a:lvl2pPr>
            <a:lvl3pPr marL="1256776" indent="-342757">
              <a:buFont typeface="Wingdings" panose="05000000000000000000" pitchFamily="2" charset="2"/>
              <a:buChar char="ü"/>
              <a:defRPr sz="2000"/>
            </a:lvl3pPr>
            <a:lvl4pPr marL="1656660" indent="-285632">
              <a:buFont typeface="Arial" panose="020B0604020202020204" pitchFamily="34" charset="0"/>
              <a:buChar char="•"/>
              <a:defRPr sz="1800"/>
            </a:lvl4pPr>
            <a:lvl5pPr marL="2113670" indent="-285632">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Sisu kohatäide 3"/>
          <p:cNvSpPr>
            <a:spLocks noGrp="1"/>
          </p:cNvSpPr>
          <p:nvPr>
            <p:ph sz="half" idx="2"/>
          </p:nvPr>
        </p:nvSpPr>
        <p:spPr>
          <a:xfrm>
            <a:off x="4499773" y="1764089"/>
            <a:ext cx="4032449" cy="4513263"/>
          </a:xfrm>
        </p:spPr>
        <p:txBody>
          <a:bodyPr/>
          <a:lstStyle>
            <a:lvl1pPr marL="457008" indent="-457008">
              <a:buFont typeface="Arial" panose="020B0604020202020204" pitchFamily="34" charset="0"/>
              <a:buChar char="•"/>
              <a:defRPr sz="2800"/>
            </a:lvl1pPr>
            <a:lvl2pPr marL="799766" indent="-342757">
              <a:buFont typeface="Wingdings" panose="05000000000000000000" pitchFamily="2" charset="2"/>
              <a:buChar char="Ø"/>
              <a:defRPr sz="2400"/>
            </a:lvl2pPr>
            <a:lvl3pPr marL="1256776" indent="-342757">
              <a:buFont typeface="Wingdings" panose="05000000000000000000" pitchFamily="2" charset="2"/>
              <a:buChar char="ü"/>
              <a:defRPr sz="2000"/>
            </a:lvl3pPr>
            <a:lvl4pPr marL="1656660" indent="-285632">
              <a:buFont typeface="Arial" panose="020B0604020202020204" pitchFamily="34" charset="0"/>
              <a:buChar char="•"/>
              <a:defRPr sz="1800"/>
            </a:lvl4pPr>
            <a:lvl5pPr marL="2113670" indent="-285632">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209798268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49267" y="274642"/>
            <a:ext cx="8101012" cy="1139825"/>
          </a:xfrm>
        </p:spPr>
        <p:txBody>
          <a:bodyPr>
            <a:normAutofit/>
          </a:bodyPr>
          <a:lstStyle>
            <a:lvl1pPr>
              <a:defRPr>
                <a:solidFill>
                  <a:srgbClr val="00B0F0"/>
                </a:solidFill>
              </a:defRPr>
            </a:lvl1pPr>
          </a:lstStyle>
          <a:p>
            <a:r>
              <a:rPr lang="et-EE" dirty="0"/>
              <a:t>Muutke tiitli laadi</a:t>
            </a:r>
            <a:endParaRPr lang="en-US" dirty="0"/>
          </a:p>
        </p:txBody>
      </p:sp>
      <p:sp>
        <p:nvSpPr>
          <p:cNvPr id="3" name="Teksti kohatäide 2"/>
          <p:cNvSpPr>
            <a:spLocks noGrp="1"/>
          </p:cNvSpPr>
          <p:nvPr>
            <p:ph type="body" idx="1"/>
          </p:nvPr>
        </p:nvSpPr>
        <p:spPr>
          <a:xfrm>
            <a:off x="449267" y="1531938"/>
            <a:ext cx="3976687" cy="638175"/>
          </a:xfrm>
        </p:spPr>
        <p:txBody>
          <a:bodyPr anchor="b"/>
          <a:lstStyle>
            <a:lvl1pPr marL="0" indent="0">
              <a:buNone/>
              <a:defRPr sz="2400" b="1"/>
            </a:lvl1pPr>
            <a:lvl2pPr marL="457008" indent="0">
              <a:buNone/>
              <a:defRPr sz="2000" b="1"/>
            </a:lvl2pPr>
            <a:lvl3pPr marL="914020" indent="0">
              <a:buNone/>
              <a:defRPr sz="1800" b="1"/>
            </a:lvl3pPr>
            <a:lvl4pPr marL="1371028" indent="0">
              <a:buNone/>
              <a:defRPr sz="1600" b="1"/>
            </a:lvl4pPr>
            <a:lvl5pPr marL="1828040" indent="0">
              <a:buNone/>
              <a:defRPr sz="1600" b="1"/>
            </a:lvl5pPr>
            <a:lvl6pPr marL="2285048" indent="0">
              <a:buNone/>
              <a:defRPr sz="1600" b="1"/>
            </a:lvl6pPr>
            <a:lvl7pPr marL="2742060" indent="0">
              <a:buNone/>
              <a:defRPr sz="1600" b="1"/>
            </a:lvl7pPr>
            <a:lvl8pPr marL="3199068" indent="0">
              <a:buNone/>
              <a:defRPr sz="1600" b="1"/>
            </a:lvl8pPr>
            <a:lvl9pPr marL="3656080" indent="0">
              <a:buNone/>
              <a:defRPr sz="1600" b="1"/>
            </a:lvl9pPr>
          </a:lstStyle>
          <a:p>
            <a:pPr lvl="0"/>
            <a:r>
              <a:rPr lang="et-EE"/>
              <a:t>Muutke teksti laade</a:t>
            </a:r>
          </a:p>
        </p:txBody>
      </p:sp>
      <p:sp>
        <p:nvSpPr>
          <p:cNvPr id="4" name="Sisu kohatäide 3"/>
          <p:cNvSpPr>
            <a:spLocks noGrp="1"/>
          </p:cNvSpPr>
          <p:nvPr>
            <p:ph sz="half" idx="2"/>
          </p:nvPr>
        </p:nvSpPr>
        <p:spPr>
          <a:xfrm>
            <a:off x="449267" y="2170117"/>
            <a:ext cx="3976687" cy="3940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Teksti kohatäide 4"/>
          <p:cNvSpPr>
            <a:spLocks noGrp="1"/>
          </p:cNvSpPr>
          <p:nvPr>
            <p:ph type="body" sz="quarter" idx="3"/>
          </p:nvPr>
        </p:nvSpPr>
        <p:spPr>
          <a:xfrm>
            <a:off x="4572004" y="1531938"/>
            <a:ext cx="3978275" cy="638175"/>
          </a:xfrm>
        </p:spPr>
        <p:txBody>
          <a:bodyPr anchor="b"/>
          <a:lstStyle>
            <a:lvl1pPr marL="0" indent="0">
              <a:buNone/>
              <a:defRPr sz="2400" b="1"/>
            </a:lvl1pPr>
            <a:lvl2pPr marL="457008" indent="0">
              <a:buNone/>
              <a:defRPr sz="2000" b="1"/>
            </a:lvl2pPr>
            <a:lvl3pPr marL="914020" indent="0">
              <a:buNone/>
              <a:defRPr sz="1800" b="1"/>
            </a:lvl3pPr>
            <a:lvl4pPr marL="1371028" indent="0">
              <a:buNone/>
              <a:defRPr sz="1600" b="1"/>
            </a:lvl4pPr>
            <a:lvl5pPr marL="1828040" indent="0">
              <a:buNone/>
              <a:defRPr sz="1600" b="1"/>
            </a:lvl5pPr>
            <a:lvl6pPr marL="2285048" indent="0">
              <a:buNone/>
              <a:defRPr sz="1600" b="1"/>
            </a:lvl6pPr>
            <a:lvl7pPr marL="2742060" indent="0">
              <a:buNone/>
              <a:defRPr sz="1600" b="1"/>
            </a:lvl7pPr>
            <a:lvl8pPr marL="3199068" indent="0">
              <a:buNone/>
              <a:defRPr sz="1600" b="1"/>
            </a:lvl8pPr>
            <a:lvl9pPr marL="3656080" indent="0">
              <a:buNone/>
              <a:defRPr sz="1600" b="1"/>
            </a:lvl9pPr>
          </a:lstStyle>
          <a:p>
            <a:pPr lvl="0"/>
            <a:r>
              <a:rPr lang="et-EE"/>
              <a:t>Muutke teksti laade</a:t>
            </a:r>
          </a:p>
        </p:txBody>
      </p:sp>
      <p:sp>
        <p:nvSpPr>
          <p:cNvPr id="6" name="Sisu kohatäide 5"/>
          <p:cNvSpPr>
            <a:spLocks noGrp="1"/>
          </p:cNvSpPr>
          <p:nvPr>
            <p:ph sz="quarter" idx="4"/>
          </p:nvPr>
        </p:nvSpPr>
        <p:spPr>
          <a:xfrm>
            <a:off x="4572004" y="2170117"/>
            <a:ext cx="3978275" cy="3940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262218780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3448182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248218334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49263" y="273054"/>
            <a:ext cx="2962275" cy="1158875"/>
          </a:xfrm>
        </p:spPr>
        <p:txBody>
          <a:bodyPr anchor="b"/>
          <a:lstStyle>
            <a:lvl1pPr algn="l">
              <a:defRPr sz="2000" b="1"/>
            </a:lvl1pPr>
          </a:lstStyle>
          <a:p>
            <a:r>
              <a:rPr lang="et-EE"/>
              <a:t>Muutke tiitli laadi</a:t>
            </a:r>
            <a:endParaRPr lang="en-US"/>
          </a:p>
        </p:txBody>
      </p:sp>
      <p:sp>
        <p:nvSpPr>
          <p:cNvPr id="3" name="Sisu kohatäide 2"/>
          <p:cNvSpPr>
            <a:spLocks noGrp="1"/>
          </p:cNvSpPr>
          <p:nvPr>
            <p:ph idx="1"/>
          </p:nvPr>
        </p:nvSpPr>
        <p:spPr>
          <a:xfrm>
            <a:off x="3517904" y="273054"/>
            <a:ext cx="5032375"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49263" y="1431929"/>
            <a:ext cx="2962275" cy="4678363"/>
          </a:xfrm>
        </p:spPr>
        <p:txBody>
          <a:bodyPr/>
          <a:lstStyle>
            <a:lvl1pPr marL="0" indent="0">
              <a:buNone/>
              <a:defRPr sz="1400"/>
            </a:lvl1pPr>
            <a:lvl2pPr marL="457008" indent="0">
              <a:buNone/>
              <a:defRPr sz="1200"/>
            </a:lvl2pPr>
            <a:lvl3pPr marL="914020" indent="0">
              <a:buNone/>
              <a:defRPr sz="1000"/>
            </a:lvl3pPr>
            <a:lvl4pPr marL="1371028" indent="0">
              <a:buNone/>
              <a:defRPr sz="900"/>
            </a:lvl4pPr>
            <a:lvl5pPr marL="1828040" indent="0">
              <a:buNone/>
              <a:defRPr sz="900"/>
            </a:lvl5pPr>
            <a:lvl6pPr marL="2285048" indent="0">
              <a:buNone/>
              <a:defRPr sz="900"/>
            </a:lvl6pPr>
            <a:lvl7pPr marL="2742060" indent="0">
              <a:buNone/>
              <a:defRPr sz="900"/>
            </a:lvl7pPr>
            <a:lvl8pPr marL="3199068" indent="0">
              <a:buNone/>
              <a:defRPr sz="900"/>
            </a:lvl8pPr>
            <a:lvl9pPr marL="3656080"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408599663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63717" y="4787900"/>
            <a:ext cx="5400675" cy="565150"/>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63717" y="611192"/>
            <a:ext cx="5400675" cy="4103687"/>
          </a:xfrm>
        </p:spPr>
        <p:txBody>
          <a:bodyPr/>
          <a:lstStyle>
            <a:lvl1pPr marL="0" indent="0">
              <a:buNone/>
              <a:defRPr sz="3200"/>
            </a:lvl1pPr>
            <a:lvl2pPr marL="457008" indent="0">
              <a:buNone/>
              <a:defRPr sz="2800"/>
            </a:lvl2pPr>
            <a:lvl3pPr marL="914020" indent="0">
              <a:buNone/>
              <a:defRPr sz="2400"/>
            </a:lvl3pPr>
            <a:lvl4pPr marL="1371028" indent="0">
              <a:buNone/>
              <a:defRPr sz="2000"/>
            </a:lvl4pPr>
            <a:lvl5pPr marL="1828040" indent="0">
              <a:buNone/>
              <a:defRPr sz="2000"/>
            </a:lvl5pPr>
            <a:lvl6pPr marL="2285048" indent="0">
              <a:buNone/>
              <a:defRPr sz="2000"/>
            </a:lvl6pPr>
            <a:lvl7pPr marL="2742060" indent="0">
              <a:buNone/>
              <a:defRPr sz="2000"/>
            </a:lvl7pPr>
            <a:lvl8pPr marL="3199068" indent="0">
              <a:buNone/>
              <a:defRPr sz="2000"/>
            </a:lvl8pPr>
            <a:lvl9pPr marL="3656080"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63717" y="5353050"/>
            <a:ext cx="5400675" cy="803275"/>
          </a:xfrm>
        </p:spPr>
        <p:txBody>
          <a:bodyPr/>
          <a:lstStyle>
            <a:lvl1pPr marL="0" indent="0">
              <a:buNone/>
              <a:defRPr sz="1400"/>
            </a:lvl1pPr>
            <a:lvl2pPr marL="457008" indent="0">
              <a:buNone/>
              <a:defRPr sz="1200"/>
            </a:lvl2pPr>
            <a:lvl3pPr marL="914020" indent="0">
              <a:buNone/>
              <a:defRPr sz="1000"/>
            </a:lvl3pPr>
            <a:lvl4pPr marL="1371028" indent="0">
              <a:buNone/>
              <a:defRPr sz="900"/>
            </a:lvl4pPr>
            <a:lvl5pPr marL="1828040" indent="0">
              <a:buNone/>
              <a:defRPr sz="900"/>
            </a:lvl5pPr>
            <a:lvl6pPr marL="2285048" indent="0">
              <a:buNone/>
              <a:defRPr sz="900"/>
            </a:lvl6pPr>
            <a:lvl7pPr marL="2742060" indent="0">
              <a:buNone/>
              <a:defRPr sz="900"/>
            </a:lvl7pPr>
            <a:lvl8pPr marL="3199068" indent="0">
              <a:buNone/>
              <a:defRPr sz="900"/>
            </a:lvl8pPr>
            <a:lvl9pPr marL="3656080"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187472020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218793847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7"/>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1287570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804025" y="301629"/>
            <a:ext cx="1512168" cy="5980113"/>
          </a:xfrm>
        </p:spPr>
        <p:txBody>
          <a:bodyPr vert="eaVert"/>
          <a:lstStyle/>
          <a:p>
            <a:r>
              <a:rPr lang="et-EE" dirty="0"/>
              <a:t>Muutke tiitli laadi</a:t>
            </a:r>
            <a:endParaRPr lang="en-US" dirty="0"/>
          </a:p>
        </p:txBody>
      </p:sp>
      <p:sp>
        <p:nvSpPr>
          <p:cNvPr id="3" name="Vertikaalteksti kohatäide 2"/>
          <p:cNvSpPr>
            <a:spLocks noGrp="1"/>
          </p:cNvSpPr>
          <p:nvPr>
            <p:ph type="body" orient="vert" idx="1"/>
          </p:nvPr>
        </p:nvSpPr>
        <p:spPr>
          <a:xfrm>
            <a:off x="503242" y="301629"/>
            <a:ext cx="6156771" cy="5980113"/>
          </a:xfrm>
        </p:spPr>
        <p:txBody>
          <a:bodyPr vert="eaVert"/>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406079861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03242" y="301629"/>
            <a:ext cx="8028979" cy="1260475"/>
          </a:xfrm>
        </p:spPr>
        <p:txBody>
          <a:bodyPr/>
          <a:lstStyle/>
          <a:p>
            <a:r>
              <a:rPr lang="et-EE"/>
              <a:t>Muutke tiitli laadi</a:t>
            </a:r>
            <a:endParaRPr lang="en-US"/>
          </a:p>
        </p:txBody>
      </p:sp>
      <p:sp>
        <p:nvSpPr>
          <p:cNvPr id="3" name="Kuupäeva kohatäide 2"/>
          <p:cNvSpPr>
            <a:spLocks noGrp="1"/>
          </p:cNvSpPr>
          <p:nvPr>
            <p:ph type="dt" idx="10"/>
          </p:nvPr>
        </p:nvSpPr>
        <p:spPr>
          <a:xfrm>
            <a:off x="503242" y="6886575"/>
            <a:ext cx="2346325" cy="519113"/>
          </a:xfrm>
        </p:spPr>
        <p:txBody>
          <a:bodyPr/>
          <a:lstStyle>
            <a:lvl1pPr>
              <a:defRPr/>
            </a:lvl1pPr>
          </a:lstStyle>
          <a:p>
            <a:endParaRPr lang="et-EE" altLang="en-US"/>
          </a:p>
        </p:txBody>
      </p:sp>
      <p:sp>
        <p:nvSpPr>
          <p:cNvPr id="4" name="Jaluse kohatäide 3"/>
          <p:cNvSpPr>
            <a:spLocks noGrp="1"/>
          </p:cNvSpPr>
          <p:nvPr>
            <p:ph type="ftr" idx="11"/>
          </p:nvPr>
        </p:nvSpPr>
        <p:spPr>
          <a:xfrm>
            <a:off x="3448054" y="6886575"/>
            <a:ext cx="3194050" cy="519113"/>
          </a:xfrm>
        </p:spPr>
        <p:txBody>
          <a:bodyPr/>
          <a:lstStyle>
            <a:lvl1pPr>
              <a:defRPr/>
            </a:lvl1pPr>
          </a:lstStyle>
          <a:p>
            <a:endParaRPr lang="et-EE" altLang="en-US"/>
          </a:p>
        </p:txBody>
      </p:sp>
      <p:sp>
        <p:nvSpPr>
          <p:cNvPr id="5" name="Slaidinumbri kohatäide 4"/>
          <p:cNvSpPr>
            <a:spLocks noGrp="1"/>
          </p:cNvSpPr>
          <p:nvPr>
            <p:ph type="sldNum" idx="12"/>
          </p:nvPr>
        </p:nvSpPr>
        <p:spPr>
          <a:xfrm>
            <a:off x="7227892" y="6886575"/>
            <a:ext cx="2346325" cy="519113"/>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161866253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74688" y="2125663"/>
            <a:ext cx="7650162" cy="1465262"/>
          </a:xfrm>
        </p:spPr>
        <p:txBody>
          <a:bodyPr/>
          <a:lstStyle/>
          <a:p>
            <a:r>
              <a:rPr lang="et-EE"/>
              <a:t>Muutke tiitli laadi</a:t>
            </a:r>
            <a:endParaRPr lang="en-US"/>
          </a:p>
        </p:txBody>
      </p:sp>
      <p:sp>
        <p:nvSpPr>
          <p:cNvPr id="3" name="Alapealkiri 2"/>
          <p:cNvSpPr>
            <a:spLocks noGrp="1"/>
          </p:cNvSpPr>
          <p:nvPr>
            <p:ph type="subTitle" idx="1"/>
          </p:nvPr>
        </p:nvSpPr>
        <p:spPr>
          <a:xfrm>
            <a:off x="1349383" y="3876675"/>
            <a:ext cx="6300788" cy="1747838"/>
          </a:xfrm>
        </p:spPr>
        <p:txBody>
          <a:bodyPr/>
          <a:lstStyle>
            <a:lvl1pPr marL="0" indent="0" algn="ctr">
              <a:buNone/>
              <a:defRPr/>
            </a:lvl1pPr>
            <a:lvl2pPr marL="456817" indent="0" algn="ctr">
              <a:buNone/>
              <a:defRPr/>
            </a:lvl2pPr>
            <a:lvl3pPr marL="913640" indent="0" algn="ctr">
              <a:buNone/>
              <a:defRPr/>
            </a:lvl3pPr>
            <a:lvl4pPr marL="1370457" indent="0" algn="ctr">
              <a:buNone/>
              <a:defRPr/>
            </a:lvl4pPr>
            <a:lvl5pPr marL="1827280" indent="0" algn="ctr">
              <a:buNone/>
              <a:defRPr/>
            </a:lvl5pPr>
            <a:lvl6pPr marL="2284097" indent="0" algn="ctr">
              <a:buNone/>
              <a:defRPr/>
            </a:lvl6pPr>
            <a:lvl7pPr marL="2740920" indent="0" algn="ctr">
              <a:buNone/>
              <a:defRPr/>
            </a:lvl7pPr>
            <a:lvl8pPr marL="3197737" indent="0" algn="ctr">
              <a:buNone/>
              <a:defRPr/>
            </a:lvl8pPr>
            <a:lvl9pPr marL="3654558"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36066732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a:solidFill>
                  <a:srgbClr val="00B0F0"/>
                </a:solidFill>
              </a:defRPr>
            </a:lvl1pPr>
          </a:lstStyle>
          <a:p>
            <a:r>
              <a:rPr lang="et-EE"/>
              <a:t>Muutke tiitli laadi</a:t>
            </a:r>
            <a:endParaRPr lang="en-US"/>
          </a:p>
        </p:txBody>
      </p:sp>
      <p:sp>
        <p:nvSpPr>
          <p:cNvPr id="3" name="Sisu kohatäide 2"/>
          <p:cNvSpPr>
            <a:spLocks noGrp="1"/>
          </p:cNvSpPr>
          <p:nvPr>
            <p:ph idx="1"/>
          </p:nvPr>
        </p:nvSpPr>
        <p:spPr/>
        <p:txBody>
          <a:bodyPr>
            <a:normAutofit/>
          </a:bodyPr>
          <a:lstStyle>
            <a:lvl1pPr marL="456817" indent="-456817">
              <a:buFont typeface="Arial" panose="020B0604020202020204" pitchFamily="34" charset="0"/>
              <a:buChar char="•"/>
              <a:defRPr/>
            </a:lvl1pPr>
            <a:lvl2pPr marL="913640" indent="-456817">
              <a:buFont typeface="Wingdings" panose="05000000000000000000" pitchFamily="2" charset="2"/>
              <a:buChar char="Ø"/>
              <a:defRPr/>
            </a:lvl2pPr>
            <a:lvl3pPr marL="1256252" indent="-342614">
              <a:buFont typeface="Wingdings" panose="05000000000000000000" pitchFamily="2" charset="2"/>
              <a:buChar char="ü"/>
              <a:defRPr/>
            </a:lvl3pPr>
            <a:lvl4pPr marL="1713074" indent="-342614">
              <a:buFont typeface="Arial" panose="020B0604020202020204" pitchFamily="34" charset="0"/>
              <a:buChar char="•"/>
              <a:defRPr/>
            </a:lvl4pPr>
            <a:lvl5pPr marL="2169893" indent="-342614">
              <a:buFont typeface="Arial" panose="020B0604020202020204" pitchFamily="34" charset="0"/>
              <a:buChar char="•"/>
              <a:defRPr/>
            </a:lvl5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389307654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11208" y="4395788"/>
            <a:ext cx="7648575" cy="1358900"/>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711208" y="2898783"/>
            <a:ext cx="7648575" cy="1497013"/>
          </a:xfrm>
        </p:spPr>
        <p:txBody>
          <a:bodyPr anchor="b"/>
          <a:lstStyle>
            <a:lvl1pPr marL="0" indent="0">
              <a:buNone/>
              <a:defRPr sz="2000"/>
            </a:lvl1pPr>
            <a:lvl2pPr marL="456817" indent="0">
              <a:buNone/>
              <a:defRPr sz="1800"/>
            </a:lvl2pPr>
            <a:lvl3pPr marL="913640" indent="0">
              <a:buNone/>
              <a:defRPr sz="1600"/>
            </a:lvl3pPr>
            <a:lvl4pPr marL="1370457" indent="0">
              <a:buNone/>
              <a:defRPr sz="1400"/>
            </a:lvl4pPr>
            <a:lvl5pPr marL="1827280" indent="0">
              <a:buNone/>
              <a:defRPr sz="1400"/>
            </a:lvl5pPr>
            <a:lvl6pPr marL="2284097" indent="0">
              <a:buNone/>
              <a:defRPr sz="1400"/>
            </a:lvl6pPr>
            <a:lvl7pPr marL="2740920" indent="0">
              <a:buNone/>
              <a:defRPr sz="1400"/>
            </a:lvl7pPr>
            <a:lvl8pPr marL="3197737" indent="0">
              <a:buNone/>
              <a:defRPr sz="1400"/>
            </a:lvl8pPr>
            <a:lvl9pPr marL="3654558"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337745791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sz="half" idx="1"/>
          </p:nvPr>
        </p:nvSpPr>
        <p:spPr>
          <a:xfrm>
            <a:off x="503246" y="1768482"/>
            <a:ext cx="3924523" cy="4513263"/>
          </a:xfrm>
        </p:spPr>
        <p:txBody>
          <a:bodyPr/>
          <a:lstStyle>
            <a:lvl1pPr marL="456817" indent="-456817">
              <a:buFont typeface="Arial" panose="020B0604020202020204" pitchFamily="34" charset="0"/>
              <a:buChar char="•"/>
              <a:defRPr sz="2800"/>
            </a:lvl1pPr>
            <a:lvl2pPr marL="799434" indent="-342614">
              <a:buFont typeface="Wingdings" panose="05000000000000000000" pitchFamily="2" charset="2"/>
              <a:buChar char="Ø"/>
              <a:defRPr sz="2400"/>
            </a:lvl2pPr>
            <a:lvl3pPr marL="1256252" indent="-342614">
              <a:buFont typeface="Wingdings" panose="05000000000000000000" pitchFamily="2" charset="2"/>
              <a:buChar char="ü"/>
              <a:defRPr sz="2000"/>
            </a:lvl3pPr>
            <a:lvl4pPr marL="1655970" indent="-285513">
              <a:buFont typeface="Arial" panose="020B0604020202020204" pitchFamily="34" charset="0"/>
              <a:buChar char="•"/>
              <a:defRPr sz="1800"/>
            </a:lvl4pPr>
            <a:lvl5pPr marL="2112790" indent="-285513">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Sisu kohatäide 3"/>
          <p:cNvSpPr>
            <a:spLocks noGrp="1"/>
          </p:cNvSpPr>
          <p:nvPr>
            <p:ph sz="half" idx="2"/>
          </p:nvPr>
        </p:nvSpPr>
        <p:spPr>
          <a:xfrm>
            <a:off x="4499777" y="1764093"/>
            <a:ext cx="4032449" cy="4513263"/>
          </a:xfrm>
        </p:spPr>
        <p:txBody>
          <a:bodyPr/>
          <a:lstStyle>
            <a:lvl1pPr marL="456817" indent="-456817">
              <a:buFont typeface="Arial" panose="020B0604020202020204" pitchFamily="34" charset="0"/>
              <a:buChar char="•"/>
              <a:defRPr sz="2800"/>
            </a:lvl1pPr>
            <a:lvl2pPr marL="799434" indent="-342614">
              <a:buFont typeface="Wingdings" panose="05000000000000000000" pitchFamily="2" charset="2"/>
              <a:buChar char="Ø"/>
              <a:defRPr sz="2400"/>
            </a:lvl2pPr>
            <a:lvl3pPr marL="1256252" indent="-342614">
              <a:buFont typeface="Wingdings" panose="05000000000000000000" pitchFamily="2" charset="2"/>
              <a:buChar char="ü"/>
              <a:defRPr sz="2000"/>
            </a:lvl3pPr>
            <a:lvl4pPr marL="1655970" indent="-285513">
              <a:buFont typeface="Arial" panose="020B0604020202020204" pitchFamily="34" charset="0"/>
              <a:buChar char="•"/>
              <a:defRPr sz="1800"/>
            </a:lvl4pPr>
            <a:lvl5pPr marL="2112790" indent="-285513">
              <a:buFont typeface="Arial" panose="020B0604020202020204" pitchFamily="34" charset="0"/>
              <a:buChar char="•"/>
              <a:defRPr sz="1800"/>
            </a:lvl5pPr>
            <a:lvl6pPr>
              <a:defRPr sz="1800"/>
            </a:lvl6pPr>
            <a:lvl7pPr>
              <a:defRPr sz="1800"/>
            </a:lvl7pPr>
            <a:lvl8pPr>
              <a:defRPr sz="1800"/>
            </a:lvl8pPr>
            <a:lvl9pPr>
              <a:defRPr sz="18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274529607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49271" y="274646"/>
            <a:ext cx="8101012" cy="1139825"/>
          </a:xfrm>
        </p:spPr>
        <p:txBody>
          <a:bodyPr>
            <a:normAutofit/>
          </a:bodyPr>
          <a:lstStyle>
            <a:lvl1pPr>
              <a:defRPr>
                <a:solidFill>
                  <a:srgbClr val="00B0F0"/>
                </a:solidFill>
              </a:defRPr>
            </a:lvl1pPr>
          </a:lstStyle>
          <a:p>
            <a:r>
              <a:rPr lang="et-EE" dirty="0"/>
              <a:t>Muutke tiitli laadi</a:t>
            </a:r>
            <a:endParaRPr lang="en-US" dirty="0"/>
          </a:p>
        </p:txBody>
      </p:sp>
      <p:sp>
        <p:nvSpPr>
          <p:cNvPr id="3" name="Teksti kohatäide 2"/>
          <p:cNvSpPr>
            <a:spLocks noGrp="1"/>
          </p:cNvSpPr>
          <p:nvPr>
            <p:ph type="body" idx="1"/>
          </p:nvPr>
        </p:nvSpPr>
        <p:spPr>
          <a:xfrm>
            <a:off x="449271" y="1531938"/>
            <a:ext cx="3976687" cy="638175"/>
          </a:xfrm>
        </p:spPr>
        <p:txBody>
          <a:bodyPr anchor="b"/>
          <a:lstStyle>
            <a:lvl1pPr marL="0" indent="0">
              <a:buNone/>
              <a:defRPr sz="2400" b="1"/>
            </a:lvl1pPr>
            <a:lvl2pPr marL="456817" indent="0">
              <a:buNone/>
              <a:defRPr sz="2000" b="1"/>
            </a:lvl2pPr>
            <a:lvl3pPr marL="913640" indent="0">
              <a:buNone/>
              <a:defRPr sz="1800" b="1"/>
            </a:lvl3pPr>
            <a:lvl4pPr marL="1370457" indent="0">
              <a:buNone/>
              <a:defRPr sz="1600" b="1"/>
            </a:lvl4pPr>
            <a:lvl5pPr marL="1827280" indent="0">
              <a:buNone/>
              <a:defRPr sz="1600" b="1"/>
            </a:lvl5pPr>
            <a:lvl6pPr marL="2284097" indent="0">
              <a:buNone/>
              <a:defRPr sz="1600" b="1"/>
            </a:lvl6pPr>
            <a:lvl7pPr marL="2740920" indent="0">
              <a:buNone/>
              <a:defRPr sz="1600" b="1"/>
            </a:lvl7pPr>
            <a:lvl8pPr marL="3197737" indent="0">
              <a:buNone/>
              <a:defRPr sz="1600" b="1"/>
            </a:lvl8pPr>
            <a:lvl9pPr marL="3654558" indent="0">
              <a:buNone/>
              <a:defRPr sz="1600" b="1"/>
            </a:lvl9pPr>
          </a:lstStyle>
          <a:p>
            <a:pPr lvl="0"/>
            <a:r>
              <a:rPr lang="et-EE"/>
              <a:t>Muutke teksti laade</a:t>
            </a:r>
          </a:p>
        </p:txBody>
      </p:sp>
      <p:sp>
        <p:nvSpPr>
          <p:cNvPr id="4" name="Sisu kohatäide 3"/>
          <p:cNvSpPr>
            <a:spLocks noGrp="1"/>
          </p:cNvSpPr>
          <p:nvPr>
            <p:ph sz="half" idx="2"/>
          </p:nvPr>
        </p:nvSpPr>
        <p:spPr>
          <a:xfrm>
            <a:off x="449271" y="2170121"/>
            <a:ext cx="3976687" cy="3940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5" name="Teksti kohatäide 4"/>
          <p:cNvSpPr>
            <a:spLocks noGrp="1"/>
          </p:cNvSpPr>
          <p:nvPr>
            <p:ph type="body" sz="quarter" idx="3"/>
          </p:nvPr>
        </p:nvSpPr>
        <p:spPr>
          <a:xfrm>
            <a:off x="4572008" y="1531938"/>
            <a:ext cx="3978275" cy="638175"/>
          </a:xfrm>
        </p:spPr>
        <p:txBody>
          <a:bodyPr anchor="b"/>
          <a:lstStyle>
            <a:lvl1pPr marL="0" indent="0">
              <a:buNone/>
              <a:defRPr sz="2400" b="1"/>
            </a:lvl1pPr>
            <a:lvl2pPr marL="456817" indent="0">
              <a:buNone/>
              <a:defRPr sz="2000" b="1"/>
            </a:lvl2pPr>
            <a:lvl3pPr marL="913640" indent="0">
              <a:buNone/>
              <a:defRPr sz="1800" b="1"/>
            </a:lvl3pPr>
            <a:lvl4pPr marL="1370457" indent="0">
              <a:buNone/>
              <a:defRPr sz="1600" b="1"/>
            </a:lvl4pPr>
            <a:lvl5pPr marL="1827280" indent="0">
              <a:buNone/>
              <a:defRPr sz="1600" b="1"/>
            </a:lvl5pPr>
            <a:lvl6pPr marL="2284097" indent="0">
              <a:buNone/>
              <a:defRPr sz="1600" b="1"/>
            </a:lvl6pPr>
            <a:lvl7pPr marL="2740920" indent="0">
              <a:buNone/>
              <a:defRPr sz="1600" b="1"/>
            </a:lvl7pPr>
            <a:lvl8pPr marL="3197737" indent="0">
              <a:buNone/>
              <a:defRPr sz="1600" b="1"/>
            </a:lvl8pPr>
            <a:lvl9pPr marL="3654558" indent="0">
              <a:buNone/>
              <a:defRPr sz="1600" b="1"/>
            </a:lvl9pPr>
          </a:lstStyle>
          <a:p>
            <a:pPr lvl="0"/>
            <a:r>
              <a:rPr lang="et-EE"/>
              <a:t>Muutke teksti laade</a:t>
            </a:r>
          </a:p>
        </p:txBody>
      </p:sp>
      <p:sp>
        <p:nvSpPr>
          <p:cNvPr id="6" name="Sisu kohatäide 5"/>
          <p:cNvSpPr>
            <a:spLocks noGrp="1"/>
          </p:cNvSpPr>
          <p:nvPr>
            <p:ph sz="quarter" idx="4"/>
          </p:nvPr>
        </p:nvSpPr>
        <p:spPr>
          <a:xfrm>
            <a:off x="4572008" y="2170121"/>
            <a:ext cx="3978275" cy="3940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282404042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293416772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234862420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49263" y="273058"/>
            <a:ext cx="2962275" cy="1158875"/>
          </a:xfrm>
        </p:spPr>
        <p:txBody>
          <a:bodyPr anchor="b"/>
          <a:lstStyle>
            <a:lvl1pPr algn="l">
              <a:defRPr sz="2000" b="1"/>
            </a:lvl1pPr>
          </a:lstStyle>
          <a:p>
            <a:r>
              <a:rPr lang="et-EE"/>
              <a:t>Muutke tiitli laadi</a:t>
            </a:r>
            <a:endParaRPr lang="en-US"/>
          </a:p>
        </p:txBody>
      </p:sp>
      <p:sp>
        <p:nvSpPr>
          <p:cNvPr id="3" name="Sisu kohatäide 2"/>
          <p:cNvSpPr>
            <a:spLocks noGrp="1"/>
          </p:cNvSpPr>
          <p:nvPr>
            <p:ph idx="1"/>
          </p:nvPr>
        </p:nvSpPr>
        <p:spPr>
          <a:xfrm>
            <a:off x="3517908" y="273058"/>
            <a:ext cx="5032375"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49263" y="1431933"/>
            <a:ext cx="2962275" cy="4678363"/>
          </a:xfrm>
        </p:spPr>
        <p:txBody>
          <a:bodyPr/>
          <a:lstStyle>
            <a:lvl1pPr marL="0" indent="0">
              <a:buNone/>
              <a:defRPr sz="1400"/>
            </a:lvl1pPr>
            <a:lvl2pPr marL="456817" indent="0">
              <a:buNone/>
              <a:defRPr sz="1200"/>
            </a:lvl2pPr>
            <a:lvl3pPr marL="913640" indent="0">
              <a:buNone/>
              <a:defRPr sz="1000"/>
            </a:lvl3pPr>
            <a:lvl4pPr marL="1370457" indent="0">
              <a:buNone/>
              <a:defRPr sz="900"/>
            </a:lvl4pPr>
            <a:lvl5pPr marL="1827280" indent="0">
              <a:buNone/>
              <a:defRPr sz="900"/>
            </a:lvl5pPr>
            <a:lvl6pPr marL="2284097" indent="0">
              <a:buNone/>
              <a:defRPr sz="900"/>
            </a:lvl6pPr>
            <a:lvl7pPr marL="2740920" indent="0">
              <a:buNone/>
              <a:defRPr sz="900"/>
            </a:lvl7pPr>
            <a:lvl8pPr marL="3197737" indent="0">
              <a:buNone/>
              <a:defRPr sz="900"/>
            </a:lvl8pPr>
            <a:lvl9pPr marL="3654558"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9847161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7"/>
            <a:ext cx="7920000" cy="4513263"/>
          </a:xfrm>
        </p:spPr>
        <p:txBody>
          <a:bodyPr/>
          <a:lstStyle>
            <a:lvl1pPr marL="0" indent="0">
              <a:spcAft>
                <a:spcPts val="800"/>
              </a:spcAft>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996003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63721" y="4787900"/>
            <a:ext cx="5400675" cy="565150"/>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63721" y="611196"/>
            <a:ext cx="5400675" cy="4103687"/>
          </a:xfrm>
        </p:spPr>
        <p:txBody>
          <a:bodyPr/>
          <a:lstStyle>
            <a:lvl1pPr marL="0" indent="0">
              <a:buNone/>
              <a:defRPr sz="3200"/>
            </a:lvl1pPr>
            <a:lvl2pPr marL="456817" indent="0">
              <a:buNone/>
              <a:defRPr sz="2800"/>
            </a:lvl2pPr>
            <a:lvl3pPr marL="913640" indent="0">
              <a:buNone/>
              <a:defRPr sz="2400"/>
            </a:lvl3pPr>
            <a:lvl4pPr marL="1370457" indent="0">
              <a:buNone/>
              <a:defRPr sz="2000"/>
            </a:lvl4pPr>
            <a:lvl5pPr marL="1827280" indent="0">
              <a:buNone/>
              <a:defRPr sz="2000"/>
            </a:lvl5pPr>
            <a:lvl6pPr marL="2284097" indent="0">
              <a:buNone/>
              <a:defRPr sz="2000"/>
            </a:lvl6pPr>
            <a:lvl7pPr marL="2740920" indent="0">
              <a:buNone/>
              <a:defRPr sz="2000"/>
            </a:lvl7pPr>
            <a:lvl8pPr marL="3197737" indent="0">
              <a:buNone/>
              <a:defRPr sz="2000"/>
            </a:lvl8pPr>
            <a:lvl9pPr marL="3654558"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63721" y="5353050"/>
            <a:ext cx="5400675" cy="803275"/>
          </a:xfrm>
        </p:spPr>
        <p:txBody>
          <a:bodyPr/>
          <a:lstStyle>
            <a:lvl1pPr marL="0" indent="0">
              <a:buNone/>
              <a:defRPr sz="1400"/>
            </a:lvl1pPr>
            <a:lvl2pPr marL="456817" indent="0">
              <a:buNone/>
              <a:defRPr sz="1200"/>
            </a:lvl2pPr>
            <a:lvl3pPr marL="913640" indent="0">
              <a:buNone/>
              <a:defRPr sz="1000"/>
            </a:lvl3pPr>
            <a:lvl4pPr marL="1370457" indent="0">
              <a:buNone/>
              <a:defRPr sz="900"/>
            </a:lvl4pPr>
            <a:lvl5pPr marL="1827280" indent="0">
              <a:buNone/>
              <a:defRPr sz="900"/>
            </a:lvl5pPr>
            <a:lvl6pPr marL="2284097" indent="0">
              <a:buNone/>
              <a:defRPr sz="900"/>
            </a:lvl6pPr>
            <a:lvl7pPr marL="2740920" indent="0">
              <a:buNone/>
              <a:defRPr sz="900"/>
            </a:lvl7pPr>
            <a:lvl8pPr marL="3197737" indent="0">
              <a:buNone/>
              <a:defRPr sz="900"/>
            </a:lvl8pPr>
            <a:lvl9pPr marL="3654558"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25792889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406310535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804025" y="301633"/>
            <a:ext cx="1512168" cy="5980113"/>
          </a:xfrm>
        </p:spPr>
        <p:txBody>
          <a:bodyPr vert="eaVert"/>
          <a:lstStyle/>
          <a:p>
            <a:r>
              <a:rPr lang="et-EE" dirty="0"/>
              <a:t>Muutke tiitli laadi</a:t>
            </a:r>
            <a:endParaRPr lang="en-US" dirty="0"/>
          </a:p>
        </p:txBody>
      </p:sp>
      <p:sp>
        <p:nvSpPr>
          <p:cNvPr id="3" name="Vertikaalteksti kohatäide 2"/>
          <p:cNvSpPr>
            <a:spLocks noGrp="1"/>
          </p:cNvSpPr>
          <p:nvPr>
            <p:ph type="body" orient="vert" idx="1"/>
          </p:nvPr>
        </p:nvSpPr>
        <p:spPr>
          <a:xfrm>
            <a:off x="503246" y="301633"/>
            <a:ext cx="6156771" cy="5980113"/>
          </a:xfrm>
        </p:spPr>
        <p:txBody>
          <a:bodyPr vert="eaVert"/>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182085086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03246" y="301633"/>
            <a:ext cx="8028979" cy="1260475"/>
          </a:xfrm>
        </p:spPr>
        <p:txBody>
          <a:bodyPr/>
          <a:lstStyle/>
          <a:p>
            <a:r>
              <a:rPr lang="et-EE"/>
              <a:t>Muutke tiitli laadi</a:t>
            </a:r>
            <a:endParaRPr lang="en-US"/>
          </a:p>
        </p:txBody>
      </p:sp>
      <p:sp>
        <p:nvSpPr>
          <p:cNvPr id="3" name="Kuupäeva kohatäide 2"/>
          <p:cNvSpPr>
            <a:spLocks noGrp="1"/>
          </p:cNvSpPr>
          <p:nvPr>
            <p:ph type="dt" idx="10"/>
          </p:nvPr>
        </p:nvSpPr>
        <p:spPr>
          <a:xfrm>
            <a:off x="503246" y="6886575"/>
            <a:ext cx="2346325" cy="519113"/>
          </a:xfrm>
        </p:spPr>
        <p:txBody>
          <a:bodyPr/>
          <a:lstStyle>
            <a:lvl1pPr>
              <a:defRPr/>
            </a:lvl1pPr>
          </a:lstStyle>
          <a:p>
            <a:endParaRPr lang="et-EE" altLang="en-US"/>
          </a:p>
        </p:txBody>
      </p:sp>
      <p:sp>
        <p:nvSpPr>
          <p:cNvPr id="4" name="Jaluse kohatäide 3"/>
          <p:cNvSpPr>
            <a:spLocks noGrp="1"/>
          </p:cNvSpPr>
          <p:nvPr>
            <p:ph type="ftr" idx="11"/>
          </p:nvPr>
        </p:nvSpPr>
        <p:spPr>
          <a:xfrm>
            <a:off x="3448058" y="6886575"/>
            <a:ext cx="3194050" cy="519113"/>
          </a:xfrm>
        </p:spPr>
        <p:txBody>
          <a:bodyPr/>
          <a:lstStyle>
            <a:lvl1pPr>
              <a:defRPr/>
            </a:lvl1pPr>
          </a:lstStyle>
          <a:p>
            <a:endParaRPr lang="et-EE" altLang="en-US"/>
          </a:p>
        </p:txBody>
      </p:sp>
      <p:sp>
        <p:nvSpPr>
          <p:cNvPr id="5" name="Slaidinumbri kohatäide 4"/>
          <p:cNvSpPr>
            <a:spLocks noGrp="1"/>
          </p:cNvSpPr>
          <p:nvPr>
            <p:ph type="sldNum" idx="12"/>
          </p:nvPr>
        </p:nvSpPr>
        <p:spPr>
          <a:xfrm>
            <a:off x="7227896" y="6886575"/>
            <a:ext cx="2346325" cy="519113"/>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135363864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74688" y="2125663"/>
            <a:ext cx="7650162" cy="1465262"/>
          </a:xfrm>
        </p:spPr>
        <p:txBody>
          <a:bodyPr/>
          <a:lstStyle/>
          <a:p>
            <a:r>
              <a:rPr lang="et-EE"/>
              <a:t>Muutke tiitli laadi</a:t>
            </a:r>
            <a:endParaRPr lang="en-US"/>
          </a:p>
        </p:txBody>
      </p:sp>
      <p:sp>
        <p:nvSpPr>
          <p:cNvPr id="3" name="Alapealkiri 2"/>
          <p:cNvSpPr>
            <a:spLocks noGrp="1"/>
          </p:cNvSpPr>
          <p:nvPr>
            <p:ph type="subTitle" idx="1"/>
          </p:nvPr>
        </p:nvSpPr>
        <p:spPr>
          <a:xfrm>
            <a:off x="1349406" y="3876675"/>
            <a:ext cx="6300788" cy="1747838"/>
          </a:xfrm>
        </p:spPr>
        <p:txBody>
          <a:bodyPr/>
          <a:lstStyle>
            <a:lvl1pPr marL="0" indent="0" algn="ctr">
              <a:buNone/>
              <a:defRPr/>
            </a:lvl1pPr>
            <a:lvl2pPr marL="454778" indent="0" algn="ctr">
              <a:buNone/>
              <a:defRPr/>
            </a:lvl2pPr>
            <a:lvl3pPr marL="909557" indent="0" algn="ctr">
              <a:buNone/>
              <a:defRPr/>
            </a:lvl3pPr>
            <a:lvl4pPr marL="1364340" indent="0" algn="ctr">
              <a:buNone/>
              <a:defRPr/>
            </a:lvl4pPr>
            <a:lvl5pPr marL="1819122" indent="0" algn="ctr">
              <a:buNone/>
              <a:defRPr/>
            </a:lvl5pPr>
            <a:lvl6pPr marL="2273901" indent="0" algn="ctr">
              <a:buNone/>
              <a:defRPr/>
            </a:lvl6pPr>
            <a:lvl7pPr marL="2728682" indent="0" algn="ctr">
              <a:buNone/>
              <a:defRPr/>
            </a:lvl7pPr>
            <a:lvl8pPr marL="3183463" indent="0" algn="ctr">
              <a:buNone/>
              <a:defRPr/>
            </a:lvl8pPr>
            <a:lvl9pPr marL="3638244" indent="0" algn="ctr">
              <a:buNone/>
              <a:defRPr/>
            </a:lvl9pPr>
          </a:lstStyle>
          <a:p>
            <a:r>
              <a:rPr lang="et-EE"/>
              <a:t>Klõpsake laadi muutmiseks</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68D978CB-D379-4D3E-AD51-C952ED221A75}" type="slidenum">
              <a:rPr lang="et-EE" altLang="en-US"/>
              <a:pPr/>
              <a:t>‹#›</a:t>
            </a:fld>
            <a:endParaRPr lang="et-EE" altLang="en-US"/>
          </a:p>
        </p:txBody>
      </p:sp>
    </p:spTree>
    <p:extLst>
      <p:ext uri="{BB962C8B-B14F-4D97-AF65-F5344CB8AC3E}">
        <p14:creationId xmlns:p14="http://schemas.microsoft.com/office/powerpoint/2010/main" val="2402042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7A077C1-AD36-437D-A357-83C0FB8CF36F}" type="slidenum">
              <a:rPr lang="et-EE" altLang="en-US"/>
              <a:pPr/>
              <a:t>‹#›</a:t>
            </a:fld>
            <a:endParaRPr lang="et-EE" altLang="en-US"/>
          </a:p>
        </p:txBody>
      </p:sp>
    </p:spTree>
    <p:extLst>
      <p:ext uri="{BB962C8B-B14F-4D97-AF65-F5344CB8AC3E}">
        <p14:creationId xmlns:p14="http://schemas.microsoft.com/office/powerpoint/2010/main" val="879850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11251" y="4395788"/>
            <a:ext cx="7648575" cy="1358900"/>
          </a:xfrm>
        </p:spPr>
        <p:txBody>
          <a:bodyPr anchor="t"/>
          <a:lstStyle>
            <a:lvl1pPr algn="l">
              <a:defRPr sz="4000" b="1" cap="all"/>
            </a:lvl1pPr>
          </a:lstStyle>
          <a:p>
            <a:r>
              <a:rPr lang="et-EE"/>
              <a:t>Muutke tiitli laadi</a:t>
            </a:r>
            <a:endParaRPr lang="en-US"/>
          </a:p>
        </p:txBody>
      </p:sp>
      <p:sp>
        <p:nvSpPr>
          <p:cNvPr id="3" name="Teksti kohatäide 2"/>
          <p:cNvSpPr>
            <a:spLocks noGrp="1"/>
          </p:cNvSpPr>
          <p:nvPr>
            <p:ph type="body" idx="1"/>
          </p:nvPr>
        </p:nvSpPr>
        <p:spPr>
          <a:xfrm>
            <a:off x="711251" y="2898826"/>
            <a:ext cx="7648575" cy="1497013"/>
          </a:xfrm>
        </p:spPr>
        <p:txBody>
          <a:bodyPr anchor="b"/>
          <a:lstStyle>
            <a:lvl1pPr marL="0" indent="0">
              <a:buNone/>
              <a:defRPr sz="2000"/>
            </a:lvl1pPr>
            <a:lvl2pPr marL="454778" indent="0">
              <a:buNone/>
              <a:defRPr sz="1800"/>
            </a:lvl2pPr>
            <a:lvl3pPr marL="909557" indent="0">
              <a:buNone/>
              <a:defRPr sz="1600"/>
            </a:lvl3pPr>
            <a:lvl4pPr marL="1364340" indent="0">
              <a:buNone/>
              <a:defRPr sz="1400"/>
            </a:lvl4pPr>
            <a:lvl5pPr marL="1819122" indent="0">
              <a:buNone/>
              <a:defRPr sz="1400"/>
            </a:lvl5pPr>
            <a:lvl6pPr marL="2273901" indent="0">
              <a:buNone/>
              <a:defRPr sz="1400"/>
            </a:lvl6pPr>
            <a:lvl7pPr marL="2728682" indent="0">
              <a:buNone/>
              <a:defRPr sz="1400"/>
            </a:lvl7pPr>
            <a:lvl8pPr marL="3183463" indent="0">
              <a:buNone/>
              <a:defRPr sz="1400"/>
            </a:lvl8pPr>
            <a:lvl9pPr marL="3638244" indent="0">
              <a:buNone/>
              <a:defRPr sz="1400"/>
            </a:lvl9pPr>
          </a:lstStyle>
          <a:p>
            <a:pPr lvl="0"/>
            <a:r>
              <a:rPr lang="et-EE"/>
              <a:t>Muutke teksti laade</a:t>
            </a:r>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810F7983-E769-422E-A410-E8E4EE53C2A1}" type="slidenum">
              <a:rPr lang="et-EE" altLang="en-US"/>
              <a:pPr/>
              <a:t>‹#›</a:t>
            </a:fld>
            <a:endParaRPr lang="et-EE" altLang="en-US"/>
          </a:p>
        </p:txBody>
      </p:sp>
    </p:spTree>
    <p:extLst>
      <p:ext uri="{BB962C8B-B14F-4D97-AF65-F5344CB8AC3E}">
        <p14:creationId xmlns:p14="http://schemas.microsoft.com/office/powerpoint/2010/main" val="3526572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Sisu kohatäide 2"/>
          <p:cNvSpPr>
            <a:spLocks noGrp="1"/>
          </p:cNvSpPr>
          <p:nvPr>
            <p:ph sz="half" idx="1"/>
          </p:nvPr>
        </p:nvSpPr>
        <p:spPr>
          <a:xfrm>
            <a:off x="503238" y="1768482"/>
            <a:ext cx="445770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p:cNvSpPr>
            <a:spLocks noGrp="1"/>
          </p:cNvSpPr>
          <p:nvPr>
            <p:ph sz="half" idx="2"/>
          </p:nvPr>
        </p:nvSpPr>
        <p:spPr>
          <a:xfrm>
            <a:off x="5113357" y="1768482"/>
            <a:ext cx="4459287"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5BF7FBC1-1E05-4772-BBF8-2E691503A362}" type="slidenum">
              <a:rPr lang="et-EE" altLang="en-US"/>
              <a:pPr/>
              <a:t>‹#›</a:t>
            </a:fld>
            <a:endParaRPr lang="et-EE" altLang="en-US"/>
          </a:p>
        </p:txBody>
      </p:sp>
    </p:spTree>
    <p:extLst>
      <p:ext uri="{BB962C8B-B14F-4D97-AF65-F5344CB8AC3E}">
        <p14:creationId xmlns:p14="http://schemas.microsoft.com/office/powerpoint/2010/main" val="3715696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49294" y="274689"/>
            <a:ext cx="8101012" cy="1139825"/>
          </a:xfrm>
        </p:spPr>
        <p:txBody>
          <a:bodyPr/>
          <a:lstStyle>
            <a:lvl1pPr>
              <a:defRPr/>
            </a:lvl1pPr>
          </a:lstStyle>
          <a:p>
            <a:r>
              <a:rPr lang="et-EE"/>
              <a:t>Muutke tiitli laadi</a:t>
            </a:r>
            <a:endParaRPr lang="en-US"/>
          </a:p>
        </p:txBody>
      </p:sp>
      <p:sp>
        <p:nvSpPr>
          <p:cNvPr id="3" name="Teksti kohatäide 2"/>
          <p:cNvSpPr>
            <a:spLocks noGrp="1"/>
          </p:cNvSpPr>
          <p:nvPr>
            <p:ph type="body" idx="1"/>
          </p:nvPr>
        </p:nvSpPr>
        <p:spPr>
          <a:xfrm>
            <a:off x="449314" y="1531938"/>
            <a:ext cx="3976687" cy="638175"/>
          </a:xfrm>
        </p:spPr>
        <p:txBody>
          <a:bodyPr anchor="b"/>
          <a:lstStyle>
            <a:lvl1pPr marL="0" indent="0">
              <a:buNone/>
              <a:defRPr sz="2400" b="1"/>
            </a:lvl1pPr>
            <a:lvl2pPr marL="454778" indent="0">
              <a:buNone/>
              <a:defRPr sz="2000" b="1"/>
            </a:lvl2pPr>
            <a:lvl3pPr marL="909557" indent="0">
              <a:buNone/>
              <a:defRPr sz="1800" b="1"/>
            </a:lvl3pPr>
            <a:lvl4pPr marL="1364340" indent="0">
              <a:buNone/>
              <a:defRPr sz="1600" b="1"/>
            </a:lvl4pPr>
            <a:lvl5pPr marL="1819122" indent="0">
              <a:buNone/>
              <a:defRPr sz="1600" b="1"/>
            </a:lvl5pPr>
            <a:lvl6pPr marL="2273901" indent="0">
              <a:buNone/>
              <a:defRPr sz="1600" b="1"/>
            </a:lvl6pPr>
            <a:lvl7pPr marL="2728682" indent="0">
              <a:buNone/>
              <a:defRPr sz="1600" b="1"/>
            </a:lvl7pPr>
            <a:lvl8pPr marL="3183463" indent="0">
              <a:buNone/>
              <a:defRPr sz="1600" b="1"/>
            </a:lvl8pPr>
            <a:lvl9pPr marL="3638244" indent="0">
              <a:buNone/>
              <a:defRPr sz="1600" b="1"/>
            </a:lvl9pPr>
          </a:lstStyle>
          <a:p>
            <a:pPr lvl="0"/>
            <a:r>
              <a:rPr lang="et-EE"/>
              <a:t>Muutke teksti laade</a:t>
            </a:r>
          </a:p>
        </p:txBody>
      </p:sp>
      <p:sp>
        <p:nvSpPr>
          <p:cNvPr id="4" name="Sisu kohatäide 3"/>
          <p:cNvSpPr>
            <a:spLocks noGrp="1"/>
          </p:cNvSpPr>
          <p:nvPr>
            <p:ph sz="half" idx="2"/>
          </p:nvPr>
        </p:nvSpPr>
        <p:spPr>
          <a:xfrm>
            <a:off x="449314" y="2170164"/>
            <a:ext cx="3976687"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p:cNvSpPr>
            <a:spLocks noGrp="1"/>
          </p:cNvSpPr>
          <p:nvPr>
            <p:ph type="body" sz="quarter" idx="3"/>
          </p:nvPr>
        </p:nvSpPr>
        <p:spPr>
          <a:xfrm>
            <a:off x="4572051" y="1531938"/>
            <a:ext cx="3978275" cy="638175"/>
          </a:xfrm>
        </p:spPr>
        <p:txBody>
          <a:bodyPr anchor="b"/>
          <a:lstStyle>
            <a:lvl1pPr marL="0" indent="0">
              <a:buNone/>
              <a:defRPr sz="2400" b="1"/>
            </a:lvl1pPr>
            <a:lvl2pPr marL="454778" indent="0">
              <a:buNone/>
              <a:defRPr sz="2000" b="1"/>
            </a:lvl2pPr>
            <a:lvl3pPr marL="909557" indent="0">
              <a:buNone/>
              <a:defRPr sz="1800" b="1"/>
            </a:lvl3pPr>
            <a:lvl4pPr marL="1364340" indent="0">
              <a:buNone/>
              <a:defRPr sz="1600" b="1"/>
            </a:lvl4pPr>
            <a:lvl5pPr marL="1819122" indent="0">
              <a:buNone/>
              <a:defRPr sz="1600" b="1"/>
            </a:lvl5pPr>
            <a:lvl6pPr marL="2273901" indent="0">
              <a:buNone/>
              <a:defRPr sz="1600" b="1"/>
            </a:lvl6pPr>
            <a:lvl7pPr marL="2728682" indent="0">
              <a:buNone/>
              <a:defRPr sz="1600" b="1"/>
            </a:lvl7pPr>
            <a:lvl8pPr marL="3183463" indent="0">
              <a:buNone/>
              <a:defRPr sz="1600" b="1"/>
            </a:lvl8pPr>
            <a:lvl9pPr marL="3638244" indent="0">
              <a:buNone/>
              <a:defRPr sz="1600" b="1"/>
            </a:lvl9pPr>
          </a:lstStyle>
          <a:p>
            <a:pPr lvl="0"/>
            <a:r>
              <a:rPr lang="et-EE"/>
              <a:t>Muutke teksti laade</a:t>
            </a:r>
          </a:p>
        </p:txBody>
      </p:sp>
      <p:sp>
        <p:nvSpPr>
          <p:cNvPr id="6" name="Sisu kohatäide 5"/>
          <p:cNvSpPr>
            <a:spLocks noGrp="1"/>
          </p:cNvSpPr>
          <p:nvPr>
            <p:ph sz="quarter" idx="4"/>
          </p:nvPr>
        </p:nvSpPr>
        <p:spPr>
          <a:xfrm>
            <a:off x="4572051" y="2170164"/>
            <a:ext cx="39782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idx="10"/>
          </p:nvPr>
        </p:nvSpPr>
        <p:spPr/>
        <p:txBody>
          <a:bodyPr/>
          <a:lstStyle>
            <a:lvl1pPr>
              <a:defRPr/>
            </a:lvl1pPr>
          </a:lstStyle>
          <a:p>
            <a:endParaRPr lang="et-EE" altLang="en-US"/>
          </a:p>
        </p:txBody>
      </p:sp>
      <p:sp>
        <p:nvSpPr>
          <p:cNvPr id="8" name="Jaluse kohatäide 7"/>
          <p:cNvSpPr>
            <a:spLocks noGrp="1"/>
          </p:cNvSpPr>
          <p:nvPr>
            <p:ph type="ftr" idx="11"/>
          </p:nvPr>
        </p:nvSpPr>
        <p:spPr/>
        <p:txBody>
          <a:bodyPr/>
          <a:lstStyle>
            <a:lvl1pPr>
              <a:defRPr/>
            </a:lvl1pPr>
          </a:lstStyle>
          <a:p>
            <a:endParaRPr lang="et-EE" altLang="en-US"/>
          </a:p>
        </p:txBody>
      </p:sp>
      <p:sp>
        <p:nvSpPr>
          <p:cNvPr id="9" name="Slaidinumbri kohatäide 8"/>
          <p:cNvSpPr>
            <a:spLocks noGrp="1"/>
          </p:cNvSpPr>
          <p:nvPr>
            <p:ph type="sldNum" idx="12"/>
          </p:nvPr>
        </p:nvSpPr>
        <p:spPr/>
        <p:txBody>
          <a:bodyPr/>
          <a:lstStyle>
            <a:lvl1pPr>
              <a:defRPr/>
            </a:lvl1pPr>
          </a:lstStyle>
          <a:p>
            <a:fld id="{9207F9B2-E259-476C-AC0C-02CEB89CBB7C}" type="slidenum">
              <a:rPr lang="et-EE" altLang="en-US"/>
              <a:pPr/>
              <a:t>‹#›</a:t>
            </a:fld>
            <a:endParaRPr lang="et-EE" altLang="en-US"/>
          </a:p>
        </p:txBody>
      </p:sp>
    </p:spTree>
    <p:extLst>
      <p:ext uri="{BB962C8B-B14F-4D97-AF65-F5344CB8AC3E}">
        <p14:creationId xmlns:p14="http://schemas.microsoft.com/office/powerpoint/2010/main" val="4057149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Kuupäeva kohatäide 2"/>
          <p:cNvSpPr>
            <a:spLocks noGrp="1"/>
          </p:cNvSpPr>
          <p:nvPr>
            <p:ph type="dt" idx="10"/>
          </p:nvPr>
        </p:nvSpPr>
        <p:spPr/>
        <p:txBody>
          <a:bodyPr/>
          <a:lstStyle>
            <a:lvl1pPr>
              <a:defRPr/>
            </a:lvl1pPr>
          </a:lstStyle>
          <a:p>
            <a:endParaRPr lang="et-EE" altLang="en-US"/>
          </a:p>
        </p:txBody>
      </p:sp>
      <p:sp>
        <p:nvSpPr>
          <p:cNvPr id="4" name="Jaluse kohatäide 3"/>
          <p:cNvSpPr>
            <a:spLocks noGrp="1"/>
          </p:cNvSpPr>
          <p:nvPr>
            <p:ph type="ftr" idx="11"/>
          </p:nvPr>
        </p:nvSpPr>
        <p:spPr/>
        <p:txBody>
          <a:bodyPr/>
          <a:lstStyle>
            <a:lvl1pPr>
              <a:defRPr/>
            </a:lvl1pPr>
          </a:lstStyle>
          <a:p>
            <a:endParaRPr lang="et-EE" altLang="en-US"/>
          </a:p>
        </p:txBody>
      </p:sp>
      <p:sp>
        <p:nvSpPr>
          <p:cNvPr id="5" name="Slaidinumbri kohatäide 4"/>
          <p:cNvSpPr>
            <a:spLocks noGrp="1"/>
          </p:cNvSpPr>
          <p:nvPr>
            <p:ph type="sldNum" idx="12"/>
          </p:nvPr>
        </p:nvSpPr>
        <p:spPr/>
        <p:txBody>
          <a:bodyPr/>
          <a:lstStyle>
            <a:lvl1pPr>
              <a:defRPr/>
            </a:lvl1pPr>
          </a:lstStyle>
          <a:p>
            <a:fld id="{C4617E69-1F1E-437C-A16C-6A9C5A41203A}" type="slidenum">
              <a:rPr lang="et-EE" altLang="en-US"/>
              <a:pPr/>
              <a:t>‹#›</a:t>
            </a:fld>
            <a:endParaRPr lang="et-EE" altLang="en-US"/>
          </a:p>
        </p:txBody>
      </p:sp>
    </p:spTree>
    <p:extLst>
      <p:ext uri="{BB962C8B-B14F-4D97-AF65-F5344CB8AC3E}">
        <p14:creationId xmlns:p14="http://schemas.microsoft.com/office/powerpoint/2010/main" val="1875335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ullets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7"/>
            <a:ext cx="7920000" cy="4513263"/>
          </a:xfrm>
        </p:spPr>
        <p:txBody>
          <a:bodyPr/>
          <a:lstStyle>
            <a:lvl1pPr marL="431910" indent="-323932">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4009672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idx="10"/>
          </p:nvPr>
        </p:nvSpPr>
        <p:spPr/>
        <p:txBody>
          <a:bodyPr/>
          <a:lstStyle>
            <a:lvl1pPr>
              <a:defRPr/>
            </a:lvl1pPr>
          </a:lstStyle>
          <a:p>
            <a:endParaRPr lang="et-EE" altLang="en-US"/>
          </a:p>
        </p:txBody>
      </p:sp>
      <p:sp>
        <p:nvSpPr>
          <p:cNvPr id="3" name="Jaluse kohatäide 2"/>
          <p:cNvSpPr>
            <a:spLocks noGrp="1"/>
          </p:cNvSpPr>
          <p:nvPr>
            <p:ph type="ftr" idx="11"/>
          </p:nvPr>
        </p:nvSpPr>
        <p:spPr/>
        <p:txBody>
          <a:bodyPr/>
          <a:lstStyle>
            <a:lvl1pPr>
              <a:defRPr/>
            </a:lvl1pPr>
          </a:lstStyle>
          <a:p>
            <a:endParaRPr lang="et-EE" altLang="en-US"/>
          </a:p>
        </p:txBody>
      </p:sp>
      <p:sp>
        <p:nvSpPr>
          <p:cNvPr id="4" name="Slaidinumbri kohatäide 3"/>
          <p:cNvSpPr>
            <a:spLocks noGrp="1"/>
          </p:cNvSpPr>
          <p:nvPr>
            <p:ph type="sldNum" idx="12"/>
          </p:nvPr>
        </p:nvSpPr>
        <p:spPr/>
        <p:txBody>
          <a:bodyPr/>
          <a:lstStyle>
            <a:lvl1pPr>
              <a:defRPr/>
            </a:lvl1pPr>
          </a:lstStyle>
          <a:p>
            <a:fld id="{CFF86B7C-9D50-4D36-8093-D7E281ACD0B0}" type="slidenum">
              <a:rPr lang="et-EE" altLang="en-US"/>
              <a:pPr/>
              <a:t>‹#›</a:t>
            </a:fld>
            <a:endParaRPr lang="et-EE" altLang="en-US"/>
          </a:p>
        </p:txBody>
      </p:sp>
    </p:spTree>
    <p:extLst>
      <p:ext uri="{BB962C8B-B14F-4D97-AF65-F5344CB8AC3E}">
        <p14:creationId xmlns:p14="http://schemas.microsoft.com/office/powerpoint/2010/main" val="2871660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49263" y="273101"/>
            <a:ext cx="2962275" cy="1158875"/>
          </a:xfrm>
        </p:spPr>
        <p:txBody>
          <a:bodyPr anchor="b"/>
          <a:lstStyle>
            <a:lvl1pPr algn="l">
              <a:defRPr sz="2000" b="1"/>
            </a:lvl1pPr>
          </a:lstStyle>
          <a:p>
            <a:r>
              <a:rPr lang="et-EE"/>
              <a:t>Muutke tiitli laadi</a:t>
            </a:r>
            <a:endParaRPr lang="en-US"/>
          </a:p>
        </p:txBody>
      </p:sp>
      <p:sp>
        <p:nvSpPr>
          <p:cNvPr id="3" name="Sisu kohatäide 2"/>
          <p:cNvSpPr>
            <a:spLocks noGrp="1"/>
          </p:cNvSpPr>
          <p:nvPr>
            <p:ph idx="1"/>
          </p:nvPr>
        </p:nvSpPr>
        <p:spPr>
          <a:xfrm>
            <a:off x="3517951" y="273071"/>
            <a:ext cx="5032375"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449263" y="1431976"/>
            <a:ext cx="2962275" cy="4678363"/>
          </a:xfrm>
        </p:spPr>
        <p:txBody>
          <a:bodyPr/>
          <a:lstStyle>
            <a:lvl1pPr marL="0" indent="0">
              <a:buNone/>
              <a:defRPr sz="1400"/>
            </a:lvl1pPr>
            <a:lvl2pPr marL="454778" indent="0">
              <a:buNone/>
              <a:defRPr sz="1200"/>
            </a:lvl2pPr>
            <a:lvl3pPr marL="909557" indent="0">
              <a:buNone/>
              <a:defRPr sz="1000"/>
            </a:lvl3pPr>
            <a:lvl4pPr marL="1364340" indent="0">
              <a:buNone/>
              <a:defRPr sz="900"/>
            </a:lvl4pPr>
            <a:lvl5pPr marL="1819122" indent="0">
              <a:buNone/>
              <a:defRPr sz="900"/>
            </a:lvl5pPr>
            <a:lvl6pPr marL="2273901" indent="0">
              <a:buNone/>
              <a:defRPr sz="900"/>
            </a:lvl6pPr>
            <a:lvl7pPr marL="2728682" indent="0">
              <a:buNone/>
              <a:defRPr sz="900"/>
            </a:lvl7pPr>
            <a:lvl8pPr marL="3183463" indent="0">
              <a:buNone/>
              <a:defRPr sz="900"/>
            </a:lvl8pPr>
            <a:lvl9pPr marL="3638244"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72DCDA69-4B48-4392-8E4E-3225A37EFC46}" type="slidenum">
              <a:rPr lang="et-EE" altLang="en-US"/>
              <a:pPr/>
              <a:t>‹#›</a:t>
            </a:fld>
            <a:endParaRPr lang="et-EE" altLang="en-US"/>
          </a:p>
        </p:txBody>
      </p:sp>
    </p:spTree>
    <p:extLst>
      <p:ext uri="{BB962C8B-B14F-4D97-AF65-F5344CB8AC3E}">
        <p14:creationId xmlns:p14="http://schemas.microsoft.com/office/powerpoint/2010/main" val="2907328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63764" y="4787900"/>
            <a:ext cx="5400675" cy="565150"/>
          </a:xfrm>
        </p:spPr>
        <p:txBody>
          <a:bodyPr anchor="b"/>
          <a:lstStyle>
            <a:lvl1pPr algn="l">
              <a:defRPr sz="2000" b="1"/>
            </a:lvl1pPr>
          </a:lstStyle>
          <a:p>
            <a:r>
              <a:rPr lang="et-EE"/>
              <a:t>Muutke tiitli laadi</a:t>
            </a:r>
            <a:endParaRPr lang="en-US"/>
          </a:p>
        </p:txBody>
      </p:sp>
      <p:sp>
        <p:nvSpPr>
          <p:cNvPr id="3" name="Pildi kohatäide 2"/>
          <p:cNvSpPr>
            <a:spLocks noGrp="1"/>
          </p:cNvSpPr>
          <p:nvPr>
            <p:ph type="pic" idx="1"/>
          </p:nvPr>
        </p:nvSpPr>
        <p:spPr>
          <a:xfrm>
            <a:off x="1763764" y="611239"/>
            <a:ext cx="5400675" cy="4103687"/>
          </a:xfrm>
        </p:spPr>
        <p:txBody>
          <a:bodyPr/>
          <a:lstStyle>
            <a:lvl1pPr marL="0" indent="0">
              <a:buNone/>
              <a:defRPr sz="3200"/>
            </a:lvl1pPr>
            <a:lvl2pPr marL="454778" indent="0">
              <a:buNone/>
              <a:defRPr sz="2800"/>
            </a:lvl2pPr>
            <a:lvl3pPr marL="909557" indent="0">
              <a:buNone/>
              <a:defRPr sz="2400"/>
            </a:lvl3pPr>
            <a:lvl4pPr marL="1364340" indent="0">
              <a:buNone/>
              <a:defRPr sz="2000"/>
            </a:lvl4pPr>
            <a:lvl5pPr marL="1819122" indent="0">
              <a:buNone/>
              <a:defRPr sz="2000"/>
            </a:lvl5pPr>
            <a:lvl6pPr marL="2273901" indent="0">
              <a:buNone/>
              <a:defRPr sz="2000"/>
            </a:lvl6pPr>
            <a:lvl7pPr marL="2728682" indent="0">
              <a:buNone/>
              <a:defRPr sz="2000"/>
            </a:lvl7pPr>
            <a:lvl8pPr marL="3183463" indent="0">
              <a:buNone/>
              <a:defRPr sz="2000"/>
            </a:lvl8pPr>
            <a:lvl9pPr marL="3638244" indent="0">
              <a:buNone/>
              <a:defRPr sz="2000"/>
            </a:lvl9pPr>
          </a:lstStyle>
          <a:p>
            <a:r>
              <a:rPr lang="et-EE"/>
              <a:t>Pildi lisamiseks klõpsake ikooni</a:t>
            </a:r>
            <a:endParaRPr lang="en-US"/>
          </a:p>
        </p:txBody>
      </p:sp>
      <p:sp>
        <p:nvSpPr>
          <p:cNvPr id="4" name="Teksti kohatäide 3"/>
          <p:cNvSpPr>
            <a:spLocks noGrp="1"/>
          </p:cNvSpPr>
          <p:nvPr>
            <p:ph type="body" sz="half" idx="2"/>
          </p:nvPr>
        </p:nvSpPr>
        <p:spPr>
          <a:xfrm>
            <a:off x="1763764" y="5353050"/>
            <a:ext cx="5400675" cy="803275"/>
          </a:xfrm>
        </p:spPr>
        <p:txBody>
          <a:bodyPr/>
          <a:lstStyle>
            <a:lvl1pPr marL="0" indent="0">
              <a:buNone/>
              <a:defRPr sz="1400"/>
            </a:lvl1pPr>
            <a:lvl2pPr marL="454778" indent="0">
              <a:buNone/>
              <a:defRPr sz="1200"/>
            </a:lvl2pPr>
            <a:lvl3pPr marL="909557" indent="0">
              <a:buNone/>
              <a:defRPr sz="1000"/>
            </a:lvl3pPr>
            <a:lvl4pPr marL="1364340" indent="0">
              <a:buNone/>
              <a:defRPr sz="900"/>
            </a:lvl4pPr>
            <a:lvl5pPr marL="1819122" indent="0">
              <a:buNone/>
              <a:defRPr sz="900"/>
            </a:lvl5pPr>
            <a:lvl6pPr marL="2273901" indent="0">
              <a:buNone/>
              <a:defRPr sz="900"/>
            </a:lvl6pPr>
            <a:lvl7pPr marL="2728682" indent="0">
              <a:buNone/>
              <a:defRPr sz="900"/>
            </a:lvl7pPr>
            <a:lvl8pPr marL="3183463" indent="0">
              <a:buNone/>
              <a:defRPr sz="900"/>
            </a:lvl8pPr>
            <a:lvl9pPr marL="3638244" indent="0">
              <a:buNone/>
              <a:defRPr sz="900"/>
            </a:lvl9pPr>
          </a:lstStyle>
          <a:p>
            <a:pPr lvl="0"/>
            <a:r>
              <a:rPr lang="et-EE"/>
              <a:t>Muutke teksti laade</a:t>
            </a:r>
          </a:p>
        </p:txBody>
      </p:sp>
      <p:sp>
        <p:nvSpPr>
          <p:cNvPr id="5" name="Kuupäeva kohatäide 4"/>
          <p:cNvSpPr>
            <a:spLocks noGrp="1"/>
          </p:cNvSpPr>
          <p:nvPr>
            <p:ph type="dt" idx="10"/>
          </p:nvPr>
        </p:nvSpPr>
        <p:spPr/>
        <p:txBody>
          <a:bodyPr/>
          <a:lstStyle>
            <a:lvl1pPr>
              <a:defRPr/>
            </a:lvl1pPr>
          </a:lstStyle>
          <a:p>
            <a:endParaRPr lang="et-EE" altLang="en-US"/>
          </a:p>
        </p:txBody>
      </p:sp>
      <p:sp>
        <p:nvSpPr>
          <p:cNvPr id="6" name="Jaluse kohatäide 5"/>
          <p:cNvSpPr>
            <a:spLocks noGrp="1"/>
          </p:cNvSpPr>
          <p:nvPr>
            <p:ph type="ftr" idx="11"/>
          </p:nvPr>
        </p:nvSpPr>
        <p:spPr/>
        <p:txBody>
          <a:bodyPr/>
          <a:lstStyle>
            <a:lvl1pPr>
              <a:defRPr/>
            </a:lvl1pPr>
          </a:lstStyle>
          <a:p>
            <a:endParaRPr lang="et-EE" altLang="en-US"/>
          </a:p>
        </p:txBody>
      </p:sp>
      <p:sp>
        <p:nvSpPr>
          <p:cNvPr id="7" name="Slaidinumbri kohatäide 6"/>
          <p:cNvSpPr>
            <a:spLocks noGrp="1"/>
          </p:cNvSpPr>
          <p:nvPr>
            <p:ph type="sldNum" idx="12"/>
          </p:nvPr>
        </p:nvSpPr>
        <p:spPr/>
        <p:txBody>
          <a:bodyPr/>
          <a:lstStyle>
            <a:lvl1pPr>
              <a:defRPr/>
            </a:lvl1pPr>
          </a:lstStyle>
          <a:p>
            <a:fld id="{9336B476-2438-4696-9EE1-164833E8593E}" type="slidenum">
              <a:rPr lang="et-EE" altLang="en-US"/>
              <a:pPr/>
              <a:t>‹#›</a:t>
            </a:fld>
            <a:endParaRPr lang="et-EE" altLang="en-US"/>
          </a:p>
        </p:txBody>
      </p:sp>
    </p:spTree>
    <p:extLst>
      <p:ext uri="{BB962C8B-B14F-4D97-AF65-F5344CB8AC3E}">
        <p14:creationId xmlns:p14="http://schemas.microsoft.com/office/powerpoint/2010/main" val="1283718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endParaRPr lang="en-US"/>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E35814EE-1AFA-4908-9646-63BBFE75EF41}" type="slidenum">
              <a:rPr lang="et-EE" altLang="en-US"/>
              <a:pPr/>
              <a:t>‹#›</a:t>
            </a:fld>
            <a:endParaRPr lang="et-EE" altLang="en-US"/>
          </a:p>
        </p:txBody>
      </p:sp>
    </p:spTree>
    <p:extLst>
      <p:ext uri="{BB962C8B-B14F-4D97-AF65-F5344CB8AC3E}">
        <p14:creationId xmlns:p14="http://schemas.microsoft.com/office/powerpoint/2010/main" val="1690340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7305675" y="301676"/>
            <a:ext cx="2266950" cy="5980113"/>
          </a:xfrm>
        </p:spPr>
        <p:txBody>
          <a:bodyPr vert="eaVert"/>
          <a:lstStyle/>
          <a:p>
            <a:r>
              <a:rPr lang="et-EE"/>
              <a:t>Muutke tiitli laadi</a:t>
            </a:r>
            <a:endParaRPr lang="en-US"/>
          </a:p>
        </p:txBody>
      </p:sp>
      <p:sp>
        <p:nvSpPr>
          <p:cNvPr id="3" name="Vertikaalteksti kohatäide 2"/>
          <p:cNvSpPr>
            <a:spLocks noGrp="1"/>
          </p:cNvSpPr>
          <p:nvPr>
            <p:ph type="body" orient="vert" idx="1"/>
          </p:nvPr>
        </p:nvSpPr>
        <p:spPr>
          <a:xfrm>
            <a:off x="503252" y="301676"/>
            <a:ext cx="6650037" cy="5980113"/>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idx="10"/>
          </p:nvPr>
        </p:nvSpPr>
        <p:spPr/>
        <p:txBody>
          <a:bodyPr/>
          <a:lstStyle>
            <a:lvl1pPr>
              <a:defRPr/>
            </a:lvl1pPr>
          </a:lstStyle>
          <a:p>
            <a:endParaRPr lang="et-EE" altLang="en-US"/>
          </a:p>
        </p:txBody>
      </p:sp>
      <p:sp>
        <p:nvSpPr>
          <p:cNvPr id="5" name="Jaluse kohatäide 4"/>
          <p:cNvSpPr>
            <a:spLocks noGrp="1"/>
          </p:cNvSpPr>
          <p:nvPr>
            <p:ph type="ftr" idx="11"/>
          </p:nvPr>
        </p:nvSpPr>
        <p:spPr/>
        <p:txBody>
          <a:bodyPr/>
          <a:lstStyle>
            <a:lvl1pPr>
              <a:defRPr/>
            </a:lvl1pPr>
          </a:lstStyle>
          <a:p>
            <a:endParaRPr lang="et-EE" altLang="en-US"/>
          </a:p>
        </p:txBody>
      </p:sp>
      <p:sp>
        <p:nvSpPr>
          <p:cNvPr id="6" name="Slaidinumbri kohatäide 5"/>
          <p:cNvSpPr>
            <a:spLocks noGrp="1"/>
          </p:cNvSpPr>
          <p:nvPr>
            <p:ph type="sldNum" idx="12"/>
          </p:nvPr>
        </p:nvSpPr>
        <p:spPr/>
        <p:txBody>
          <a:bodyPr/>
          <a:lstStyle>
            <a:lvl1pPr>
              <a:defRPr/>
            </a:lvl1pPr>
          </a:lstStyle>
          <a:p>
            <a:fld id="{BCD245DB-0FEE-47BB-BA83-56F132CD4E85}" type="slidenum">
              <a:rPr lang="et-EE" altLang="en-US"/>
              <a:pPr/>
              <a:t>‹#›</a:t>
            </a:fld>
            <a:endParaRPr lang="et-EE" altLang="en-US"/>
          </a:p>
        </p:txBody>
      </p:sp>
    </p:spTree>
    <p:extLst>
      <p:ext uri="{BB962C8B-B14F-4D97-AF65-F5344CB8AC3E}">
        <p14:creationId xmlns:p14="http://schemas.microsoft.com/office/powerpoint/2010/main" val="2493834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503259" y="301676"/>
            <a:ext cx="9069387" cy="1260475"/>
          </a:xfrm>
        </p:spPr>
        <p:txBody>
          <a:bodyPr/>
          <a:lstStyle/>
          <a:p>
            <a:r>
              <a:rPr lang="et-EE"/>
              <a:t>Muutke tiitli laadi</a:t>
            </a:r>
            <a:endParaRPr lang="en-US"/>
          </a:p>
        </p:txBody>
      </p:sp>
      <p:sp>
        <p:nvSpPr>
          <p:cNvPr id="3" name="Kuupäeva kohatäide 2"/>
          <p:cNvSpPr>
            <a:spLocks noGrp="1"/>
          </p:cNvSpPr>
          <p:nvPr>
            <p:ph type="dt" idx="10"/>
          </p:nvPr>
        </p:nvSpPr>
        <p:spPr>
          <a:xfrm>
            <a:off x="503289" y="6886575"/>
            <a:ext cx="2346325" cy="519113"/>
          </a:xfrm>
        </p:spPr>
        <p:txBody>
          <a:bodyPr/>
          <a:lstStyle>
            <a:lvl1pPr>
              <a:defRPr/>
            </a:lvl1pPr>
          </a:lstStyle>
          <a:p>
            <a:endParaRPr lang="et-EE" altLang="en-US"/>
          </a:p>
        </p:txBody>
      </p:sp>
      <p:sp>
        <p:nvSpPr>
          <p:cNvPr id="4" name="Jaluse kohatäide 3"/>
          <p:cNvSpPr>
            <a:spLocks noGrp="1"/>
          </p:cNvSpPr>
          <p:nvPr>
            <p:ph type="ftr" idx="11"/>
          </p:nvPr>
        </p:nvSpPr>
        <p:spPr>
          <a:xfrm>
            <a:off x="3448060" y="6886575"/>
            <a:ext cx="3194050" cy="519113"/>
          </a:xfrm>
        </p:spPr>
        <p:txBody>
          <a:bodyPr/>
          <a:lstStyle>
            <a:lvl1pPr>
              <a:defRPr/>
            </a:lvl1pPr>
          </a:lstStyle>
          <a:p>
            <a:endParaRPr lang="et-EE" altLang="en-US"/>
          </a:p>
        </p:txBody>
      </p:sp>
      <p:sp>
        <p:nvSpPr>
          <p:cNvPr id="5" name="Slaidinumbri kohatäide 4"/>
          <p:cNvSpPr>
            <a:spLocks noGrp="1"/>
          </p:cNvSpPr>
          <p:nvPr>
            <p:ph type="sldNum" idx="12"/>
          </p:nvPr>
        </p:nvSpPr>
        <p:spPr>
          <a:xfrm>
            <a:off x="7227939" y="6886575"/>
            <a:ext cx="2346325" cy="519113"/>
          </a:xfrm>
        </p:spPr>
        <p:txBody>
          <a:bodyPr/>
          <a:lstStyle>
            <a:lvl1pPr>
              <a:defRPr/>
            </a:lvl1pPr>
          </a:lstStyle>
          <a:p>
            <a:fld id="{34AFCCB4-A273-4296-A4AC-1277F36479C6}" type="slidenum">
              <a:rPr lang="et-EE" altLang="en-US"/>
              <a:pPr/>
              <a:t>‹#›</a:t>
            </a:fld>
            <a:endParaRPr lang="et-EE" altLang="en-US"/>
          </a:p>
        </p:txBody>
      </p:sp>
    </p:spTree>
    <p:extLst>
      <p:ext uri="{BB962C8B-B14F-4D97-AF65-F5344CB8AC3E}">
        <p14:creationId xmlns:p14="http://schemas.microsoft.com/office/powerpoint/2010/main" val="3774317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ullets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7"/>
            <a:ext cx="7920000" cy="4513263"/>
          </a:xfrm>
        </p:spPr>
        <p:txBody>
          <a:bodyPr/>
          <a:lstStyle>
            <a:lvl1pPr marL="431910" indent="-323932">
              <a:spcAft>
                <a:spcPts val="800"/>
              </a:spcAft>
              <a:buClr>
                <a:schemeClr val="bg1"/>
              </a:buClr>
              <a:buSzPct val="100000"/>
              <a:buFont typeface="Arial" panose="020B0604020202020204" pitchFamily="34" charset="0"/>
              <a:buChar char="•"/>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Muutke teksti laade</a:t>
            </a:r>
          </a:p>
        </p:txBody>
      </p:sp>
    </p:spTree>
    <p:extLst>
      <p:ext uri="{BB962C8B-B14F-4D97-AF65-F5344CB8AC3E}">
        <p14:creationId xmlns:p14="http://schemas.microsoft.com/office/powerpoint/2010/main" val="11099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22" tIns="45710" rIns="91422" bIns="45710" numCol="1" rtlCol="0" anchor="t" anchorCtr="0" compatLnSpc="1">
            <a:prstTxWarp prst="textNoShape">
              <a:avLst/>
            </a:prstTxWarp>
          </a:bodyPr>
          <a:lstStyle/>
          <a:p>
            <a:pPr marL="0" marR="0" indent="0" algn="l" defTabSz="449169"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2"/>
            <a:ext cx="7200000" cy="972269"/>
          </a:xfrm>
        </p:spPr>
        <p:txBody>
          <a:bodyPr tIns="86382" anchor="t" anchorCtr="0"/>
          <a:lstStyle>
            <a:lvl1pPr algn="l">
              <a:defRPr sz="57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04000" y="3636295"/>
            <a:ext cx="7200000" cy="1728000"/>
          </a:xfrm>
        </p:spPr>
        <p:txBody>
          <a:bodyPr/>
          <a:lstStyle>
            <a:lvl1pPr marL="0" indent="0" algn="l">
              <a:spcAft>
                <a:spcPts val="0"/>
              </a:spcAft>
              <a:buNone/>
              <a:defRPr sz="2600" b="0">
                <a:solidFill>
                  <a:schemeClr val="bg1"/>
                </a:solidFill>
              </a:defRPr>
            </a:lvl1pPr>
            <a:lvl2pPr marL="457104" indent="0" algn="ctr">
              <a:buNone/>
              <a:defRPr sz="2000"/>
            </a:lvl2pPr>
            <a:lvl3pPr marL="914210" indent="0" algn="ctr">
              <a:buNone/>
              <a:defRPr sz="1800"/>
            </a:lvl3pPr>
            <a:lvl4pPr marL="1371314" indent="0" algn="ctr">
              <a:buNone/>
              <a:defRPr sz="1600"/>
            </a:lvl4pPr>
            <a:lvl5pPr marL="1828420" indent="0" algn="ctr">
              <a:buNone/>
              <a:defRPr sz="1600"/>
            </a:lvl5pPr>
            <a:lvl6pPr marL="2285524" indent="0" algn="ctr">
              <a:buNone/>
              <a:defRPr sz="1600"/>
            </a:lvl6pPr>
            <a:lvl7pPr marL="2742630" indent="0" algn="ctr">
              <a:buNone/>
              <a:defRPr sz="1600"/>
            </a:lvl7pPr>
            <a:lvl8pPr marL="3199734" indent="0" algn="ctr">
              <a:buNone/>
              <a:defRPr sz="1600"/>
            </a:lvl8pPr>
            <a:lvl9pPr marL="3656840" indent="0" algn="ctr">
              <a:buNone/>
              <a:defRPr sz="1600"/>
            </a:lvl9pPr>
          </a:lstStyle>
          <a:p>
            <a:r>
              <a:rPr lang="et-EE" dirty="0"/>
              <a:t>Eesnimi Perenimi</a:t>
            </a:r>
          </a:p>
          <a:p>
            <a:r>
              <a:rPr lang="et-EE" dirty="0"/>
              <a:t>eesnimi.perenimi@agri.ee</a:t>
            </a:r>
          </a:p>
          <a:p>
            <a:endParaRPr lang="et-EE"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31" y="218338"/>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363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382" anchor="t" anchorCtr="0"/>
          <a:lstStyle>
            <a:lvl1pPr algn="l">
              <a:defRPr sz="5700"/>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2"/>
            <a:ext cx="7200000" cy="1728000"/>
          </a:xfrm>
        </p:spPr>
        <p:txBody>
          <a:bodyPr/>
          <a:lstStyle>
            <a:lvl1pPr marL="0" indent="0" algn="l">
              <a:spcAft>
                <a:spcPts val="0"/>
              </a:spcAft>
              <a:buNone/>
              <a:defRPr sz="2600" b="0"/>
            </a:lvl1pPr>
            <a:lvl2pPr marL="457104" indent="0" algn="ctr">
              <a:buNone/>
              <a:defRPr sz="2000"/>
            </a:lvl2pPr>
            <a:lvl3pPr marL="914210" indent="0" algn="ctr">
              <a:buNone/>
              <a:defRPr sz="1800"/>
            </a:lvl3pPr>
            <a:lvl4pPr marL="1371314" indent="0" algn="ctr">
              <a:buNone/>
              <a:defRPr sz="1600"/>
            </a:lvl4pPr>
            <a:lvl5pPr marL="1828420" indent="0" algn="ctr">
              <a:buNone/>
              <a:defRPr sz="1600"/>
            </a:lvl5pPr>
            <a:lvl6pPr marL="2285524" indent="0" algn="ctr">
              <a:buNone/>
              <a:defRPr sz="1600"/>
            </a:lvl6pPr>
            <a:lvl7pPr marL="2742630" indent="0" algn="ctr">
              <a:buNone/>
              <a:defRPr sz="1600"/>
            </a:lvl7pPr>
            <a:lvl8pPr marL="3199734" indent="0" algn="ctr">
              <a:buNone/>
              <a:defRPr sz="1600"/>
            </a:lvl8pPr>
            <a:lvl9pPr marL="3656840" indent="0" algn="ctr">
              <a:buNone/>
              <a:defRPr sz="1600"/>
            </a:lvl9pPr>
          </a:lstStyle>
          <a:p>
            <a:r>
              <a:rPr lang="et-EE" dirty="0"/>
              <a:t>Eesnimi Perenimi</a:t>
            </a:r>
            <a:br>
              <a:rPr lang="et-EE" dirty="0"/>
            </a:br>
            <a:r>
              <a:rPr lang="et-EE" dirty="0"/>
              <a:t>asutuse nimetus / ametinimetus</a:t>
            </a:r>
            <a:br>
              <a:rPr lang="et-EE" dirty="0"/>
            </a:br>
            <a:br>
              <a:rPr lang="et-EE" dirty="0"/>
            </a:br>
            <a:r>
              <a:rPr lang="et-EE" dirty="0"/>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2819" y="219688"/>
            <a:ext cx="3461947" cy="13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6755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2"/>
            <a:ext cx="7200000" cy="972269"/>
          </a:xfrm>
        </p:spPr>
        <p:txBody>
          <a:bodyPr tIns="86382" anchor="t" anchorCtr="0"/>
          <a:lstStyle>
            <a:lvl1pPr algn="l">
              <a:defRPr sz="5700"/>
            </a:lvl1pPr>
          </a:lstStyle>
          <a:p>
            <a:r>
              <a:rPr lang="et-EE" dirty="0"/>
              <a:t>Aitäh!</a:t>
            </a:r>
            <a:endParaRPr lang="en-US" dirty="0"/>
          </a:p>
        </p:txBody>
      </p:sp>
      <p:sp>
        <p:nvSpPr>
          <p:cNvPr id="8" name="Subtitle 2"/>
          <p:cNvSpPr>
            <a:spLocks noGrp="1"/>
          </p:cNvSpPr>
          <p:nvPr>
            <p:ph type="subTitle" idx="1" hasCustomPrompt="1"/>
          </p:nvPr>
        </p:nvSpPr>
        <p:spPr>
          <a:xfrm>
            <a:off x="1404000" y="3636295"/>
            <a:ext cx="7200000" cy="1728000"/>
          </a:xfrm>
        </p:spPr>
        <p:txBody>
          <a:bodyPr/>
          <a:lstStyle>
            <a:lvl1pPr marL="0" indent="0" algn="l">
              <a:spcAft>
                <a:spcPts val="0"/>
              </a:spcAft>
              <a:buNone/>
              <a:defRPr sz="2600" b="0"/>
            </a:lvl1pPr>
            <a:lvl2pPr marL="457104" indent="0" algn="ctr">
              <a:buNone/>
              <a:defRPr sz="2000"/>
            </a:lvl2pPr>
            <a:lvl3pPr marL="914210" indent="0" algn="ctr">
              <a:buNone/>
              <a:defRPr sz="1800"/>
            </a:lvl3pPr>
            <a:lvl4pPr marL="1371314" indent="0" algn="ctr">
              <a:buNone/>
              <a:defRPr sz="1600"/>
            </a:lvl4pPr>
            <a:lvl5pPr marL="1828420" indent="0" algn="ctr">
              <a:buNone/>
              <a:defRPr sz="1600"/>
            </a:lvl5pPr>
            <a:lvl6pPr marL="2285524" indent="0" algn="ctr">
              <a:buNone/>
              <a:defRPr sz="1600"/>
            </a:lvl6pPr>
            <a:lvl7pPr marL="2742630" indent="0" algn="ctr">
              <a:buNone/>
              <a:defRPr sz="1600"/>
            </a:lvl7pPr>
            <a:lvl8pPr marL="3199734" indent="0" algn="ctr">
              <a:buNone/>
              <a:defRPr sz="1600"/>
            </a:lvl8pPr>
            <a:lvl9pPr marL="3656840" indent="0" algn="ctr">
              <a:buNone/>
              <a:defRPr sz="1600"/>
            </a:lvl9pPr>
          </a:lstStyle>
          <a:p>
            <a:r>
              <a:rPr lang="et-EE" dirty="0"/>
              <a:t>Eesnimi Perenimi</a:t>
            </a:r>
          </a:p>
          <a:p>
            <a:r>
              <a:rPr lang="et-EE" dirty="0"/>
              <a:t>eesnimi.perenimi@agri.ee</a:t>
            </a:r>
          </a:p>
          <a:p>
            <a:endParaRPr lang="et-EE"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31" y="218338"/>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90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4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40" y="301627"/>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503240" y="1768477"/>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03240"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750" algn="l"/>
                <a:tab pos="1447499" algn="l"/>
                <a:tab pos="2171248"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2"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750" algn="l"/>
                <a:tab pos="1447499" algn="l"/>
                <a:tab pos="2171248" algn="l"/>
                <a:tab pos="2894998"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90"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750" algn="l"/>
                <a:tab pos="1447499" algn="l"/>
                <a:tab pos="2171248"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50" r:id="rId3"/>
    <p:sldLayoutId id="2147483662" r:id="rId4"/>
    <p:sldLayoutId id="2147483665" r:id="rId5"/>
    <p:sldLayoutId id="2147483663" r:id="rId6"/>
    <p:sldLayoutId id="2147483649" r:id="rId7"/>
    <p:sldLayoutId id="2147483660" r:id="rId8"/>
    <p:sldLayoutId id="2147483655" r:id="rId9"/>
  </p:sldLayoutIdLst>
  <p:txStyles>
    <p:titleStyle>
      <a:lvl1pPr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795" indent="-285691"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2762" indent="-228552"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599866" indent="-228552"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6971" indent="-228552"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076" indent="-228552"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181" indent="-228552"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8286" indent="-228552"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5391" indent="-228552" algn="l" defTabSz="449169"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829" indent="-342829" algn="l" defTabSz="449169" rtl="0" eaLnBrk="1" fontAlgn="base" hangingPunct="1">
        <a:lnSpc>
          <a:spcPct val="110000"/>
        </a:lnSpc>
        <a:spcBef>
          <a:spcPct val="0"/>
        </a:spcBef>
        <a:spcAft>
          <a:spcPts val="141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795" indent="-285691" algn="l" defTabSz="449169" rtl="0" eaLnBrk="1" fontAlgn="base" hangingPunct="1">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2762" indent="-228552" algn="l" defTabSz="449169" rtl="0" eaLnBrk="1" fontAlgn="base" hangingPunct="1">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599866" indent="-228552" algn="l" defTabSz="449169" rtl="0" eaLnBrk="1" fontAlgn="base" hangingPunct="1">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6971" indent="-228552" algn="l" defTabSz="449169" rtl="0" eaLnBrk="1" fontAlgn="base" hangingPunct="1">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076" indent="-228552"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81" indent="-228552"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286" indent="-228552"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91" indent="-228552" algn="l" defTabSz="9142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4"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4" algn="l" defTabSz="914210" rtl="0" eaLnBrk="1" latinLnBrk="0" hangingPunct="1">
        <a:defRPr sz="1800" kern="1200">
          <a:solidFill>
            <a:schemeClr val="tx1"/>
          </a:solidFill>
          <a:latin typeface="+mn-lt"/>
          <a:ea typeface="+mn-ea"/>
          <a:cs typeface="+mn-cs"/>
        </a:defRPr>
      </a:lvl4pPr>
      <a:lvl5pPr marL="1828420" algn="l" defTabSz="914210" rtl="0" eaLnBrk="1" latinLnBrk="0" hangingPunct="1">
        <a:defRPr sz="1800" kern="1200">
          <a:solidFill>
            <a:schemeClr val="tx1"/>
          </a:solidFill>
          <a:latin typeface="+mn-lt"/>
          <a:ea typeface="+mn-ea"/>
          <a:cs typeface="+mn-cs"/>
        </a:defRPr>
      </a:lvl5pPr>
      <a:lvl6pPr marL="2285524"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4" algn="l" defTabSz="914210" rtl="0" eaLnBrk="1" latinLnBrk="0" hangingPunct="1">
        <a:defRPr sz="1800" kern="1200">
          <a:solidFill>
            <a:schemeClr val="tx1"/>
          </a:solidFill>
          <a:latin typeface="+mn-lt"/>
          <a:ea typeface="+mn-ea"/>
          <a:cs typeface="+mn-cs"/>
        </a:defRPr>
      </a:lvl8pPr>
      <a:lvl9pPr marL="3656840" algn="l" defTabSz="9142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9"/>
            <a:ext cx="7956971"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a:t>Click to edit the title text format</a:t>
            </a:r>
          </a:p>
        </p:txBody>
      </p:sp>
      <p:sp>
        <p:nvSpPr>
          <p:cNvPr id="1026" name="Rectangle 2"/>
          <p:cNvSpPr>
            <a:spLocks noGrp="1" noChangeArrowheads="1"/>
          </p:cNvSpPr>
          <p:nvPr>
            <p:ph type="body" idx="1"/>
          </p:nvPr>
        </p:nvSpPr>
        <p:spPr bwMode="auto">
          <a:xfrm>
            <a:off x="503238" y="1768479"/>
            <a:ext cx="7956971"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088" rIns="0" bIns="0" numCol="1" anchor="t" anchorCtr="0" compatLnSpc="1">
            <a:prstTxWarp prst="textNoShape">
              <a:avLst/>
            </a:prstTxWarp>
          </a:bodyPr>
          <a:lstStyle/>
          <a:p>
            <a:pPr lvl="0"/>
            <a:r>
              <a:rPr lang="en-US" altLang="en-US" dirty="0"/>
              <a:t>Click to edit the outline text format</a:t>
            </a:r>
          </a:p>
          <a:p>
            <a:pPr lvl="1"/>
            <a:r>
              <a:rPr lang="en-US" altLang="en-US" dirty="0"/>
              <a:t>Second Outline Level</a:t>
            </a:r>
          </a:p>
          <a:p>
            <a:pPr lvl="2"/>
            <a:r>
              <a:rPr lang="en-US" altLang="en-US" dirty="0"/>
              <a:t>Third Outline Level</a:t>
            </a:r>
          </a:p>
          <a:p>
            <a:pPr lvl="3"/>
            <a:r>
              <a:rPr lang="en-US" altLang="en-US" dirty="0"/>
              <a:t>Fourth Outline Level</a:t>
            </a:r>
          </a:p>
          <a:p>
            <a:pPr lvl="4"/>
            <a:r>
              <a:rPr lang="en-US" altLang="en-US" dirty="0"/>
              <a:t>Fifth Outline Level</a:t>
            </a:r>
          </a:p>
          <a:p>
            <a:pPr lvl="4"/>
            <a:r>
              <a:rPr lang="en-US" altLang="en-US" dirty="0"/>
              <a:t>Sixth Outline Level</a:t>
            </a:r>
          </a:p>
          <a:p>
            <a:pPr lvl="4"/>
            <a:r>
              <a:rPr lang="en-US" altLang="en-US" dirty="0"/>
              <a:t>Seventh Outline Level</a:t>
            </a:r>
          </a:p>
          <a:p>
            <a:pPr lvl="4"/>
            <a:r>
              <a:rPr lang="en-US" altLang="en-US" dirty="0"/>
              <a:t>Eighth Outline Level</a:t>
            </a:r>
          </a:p>
          <a:p>
            <a:pPr lvl="4"/>
            <a:r>
              <a:rPr lang="en-US" altLang="en-US" dirty="0"/>
              <a:t>Ninth Outline Level</a:t>
            </a:r>
          </a:p>
        </p:txBody>
      </p:sp>
      <p:sp>
        <p:nvSpPr>
          <p:cNvPr id="1027" name="Rectangle 3"/>
          <p:cNvSpPr>
            <a:spLocks noGrp="1" noChangeArrowheads="1"/>
          </p:cNvSpPr>
          <p:nvPr>
            <p:ph type="dt"/>
          </p:nvPr>
        </p:nvSpPr>
        <p:spPr bwMode="auto">
          <a:xfrm>
            <a:off x="503242"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598" algn="l"/>
                <a:tab pos="1447197" algn="l"/>
                <a:tab pos="2170796" algn="l"/>
              </a:tabLst>
              <a:defRPr sz="1400">
                <a:solidFill>
                  <a:srgbClr val="000000"/>
                </a:solidFill>
                <a:latin typeface="Times New Roman" pitchFamily="16" charset="0"/>
                <a:cs typeface="Arial Unicode MS" charset="0"/>
              </a:defRPr>
            </a:lvl1pPr>
          </a:lstStyle>
          <a:p>
            <a:pPr defTabSz="449076"/>
            <a:endParaRPr lang="et-EE" altLang="en-US">
              <a:ea typeface="Microsoft YaHei" charset="-122"/>
            </a:endParaRPr>
          </a:p>
        </p:txBody>
      </p:sp>
      <p:sp>
        <p:nvSpPr>
          <p:cNvPr id="1028" name="Rectangle 4"/>
          <p:cNvSpPr>
            <a:spLocks noGrp="1" noChangeArrowheads="1"/>
          </p:cNvSpPr>
          <p:nvPr>
            <p:ph type="ftr"/>
          </p:nvPr>
        </p:nvSpPr>
        <p:spPr bwMode="auto">
          <a:xfrm>
            <a:off x="3448054"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598" algn="l"/>
                <a:tab pos="1447197" algn="l"/>
                <a:tab pos="2170796" algn="l"/>
                <a:tab pos="2894396" algn="l"/>
              </a:tabLst>
              <a:defRPr sz="1400">
                <a:solidFill>
                  <a:srgbClr val="000000"/>
                </a:solidFill>
                <a:latin typeface="Times New Roman" pitchFamily="16" charset="0"/>
                <a:cs typeface="Arial Unicode MS" charset="0"/>
              </a:defRPr>
            </a:lvl1pPr>
          </a:lstStyle>
          <a:p>
            <a:pPr defTabSz="449076"/>
            <a:endParaRPr lang="et-EE" altLang="en-US">
              <a:ea typeface="Microsoft YaHei" charset="-122"/>
            </a:endParaRPr>
          </a:p>
        </p:txBody>
      </p:sp>
      <p:sp>
        <p:nvSpPr>
          <p:cNvPr id="1029" name="Rectangle 5"/>
          <p:cNvSpPr>
            <a:spLocks noGrp="1" noChangeArrowheads="1"/>
          </p:cNvSpPr>
          <p:nvPr>
            <p:ph type="sldNum"/>
          </p:nvPr>
        </p:nvSpPr>
        <p:spPr bwMode="auto">
          <a:xfrm>
            <a:off x="7227892"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598" algn="l"/>
                <a:tab pos="1447197" algn="l"/>
                <a:tab pos="2170796" algn="l"/>
              </a:tabLst>
              <a:defRPr sz="1400">
                <a:solidFill>
                  <a:srgbClr val="000000"/>
                </a:solidFill>
                <a:latin typeface="Times New Roman" pitchFamily="16" charset="0"/>
                <a:cs typeface="Arial Unicode MS" charset="0"/>
              </a:defRPr>
            </a:lvl1pPr>
          </a:lstStyle>
          <a:p>
            <a:pPr defTabSz="449076"/>
            <a:fld id="{04F49A80-4DB2-4386-B9CF-FA33CCF05769}" type="slidenum">
              <a:rPr lang="et-EE" altLang="en-US" smtClean="0">
                <a:ea typeface="Microsoft YaHei" charset="-122"/>
              </a:rPr>
              <a:pPr defTabSz="449076"/>
              <a:t>‹#›</a:t>
            </a:fld>
            <a:endParaRPr lang="et-EE" altLang="en-US">
              <a:ea typeface="Microsoft YaHei" charset="-122"/>
            </a:endParaRPr>
          </a:p>
        </p:txBody>
      </p:sp>
    </p:spTree>
    <p:extLst>
      <p:ext uri="{BB962C8B-B14F-4D97-AF65-F5344CB8AC3E}">
        <p14:creationId xmlns:p14="http://schemas.microsoft.com/office/powerpoint/2010/main" val="41900147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spd="slow">
    <p:push dir="u"/>
  </p:transition>
  <p:txStyles>
    <p:titleStyle>
      <a:lvl1pPr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mj-lt"/>
          <a:ea typeface="+mj-ea"/>
          <a:cs typeface="+mj-cs"/>
        </a:defRPr>
      </a:lvl1pPr>
      <a:lvl2pPr marL="742641" indent="-285632"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2pPr>
      <a:lvl3pPr marL="1142524" indent="-228504"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3pPr>
      <a:lvl4pPr marL="1599534" indent="-228504"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4pPr>
      <a:lvl5pPr marL="2056543" indent="-228504"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5pPr>
      <a:lvl6pPr marL="2513554" indent="-228504"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6pPr>
      <a:lvl7pPr marL="2970563" indent="-228504"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7pPr>
      <a:lvl8pPr marL="3427573" indent="-228504"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8pPr>
      <a:lvl9pPr marL="3884583" indent="-228504" algn="l" defTabSz="44907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9pPr>
    </p:titleStyle>
    <p:bodyStyle>
      <a:lvl1pPr marL="342757" indent="-342757" algn="l" defTabSz="449076" rtl="0" eaLnBrk="1" fontAlgn="base" hangingPunct="1">
        <a:lnSpc>
          <a:spcPct val="97000"/>
        </a:lnSpc>
        <a:spcBef>
          <a:spcPct val="0"/>
        </a:spcBef>
        <a:spcAft>
          <a:spcPts val="1409"/>
        </a:spcAft>
        <a:buClr>
          <a:srgbClr val="000000"/>
        </a:buClr>
        <a:buSzPct val="100000"/>
        <a:buFont typeface="Times New Roman" pitchFamily="16" charset="0"/>
        <a:defRPr sz="3200">
          <a:solidFill>
            <a:srgbClr val="000000"/>
          </a:solidFill>
          <a:latin typeface="+mn-lt"/>
          <a:ea typeface="+mn-ea"/>
          <a:cs typeface="+mn-cs"/>
        </a:defRPr>
      </a:lvl1pPr>
      <a:lvl2pPr marL="742641" indent="-285632" algn="l" defTabSz="449076" rtl="0" eaLnBrk="1" fontAlgn="base" hangingPunct="1">
        <a:lnSpc>
          <a:spcPct val="97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2524" indent="-228504" algn="l" defTabSz="449076" rtl="0" eaLnBrk="1" fontAlgn="base" hangingPunct="1">
        <a:lnSpc>
          <a:spcPct val="97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599534" indent="-228504" algn="l" defTabSz="449076" rtl="0" eaLnBrk="1" fontAlgn="base" hangingPunct="1">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6543" indent="-228504" algn="l" defTabSz="44907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3554" indent="-228504" algn="l" defTabSz="44907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0563" indent="-228504" algn="l" defTabSz="44907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7573" indent="-228504" algn="l" defTabSz="44907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4583" indent="-228504" algn="l" defTabSz="44907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020" rtl="0" eaLnBrk="1" latinLnBrk="0" hangingPunct="1">
        <a:defRPr sz="1800" kern="1200">
          <a:solidFill>
            <a:schemeClr val="tx1"/>
          </a:solidFill>
          <a:latin typeface="+mn-lt"/>
          <a:ea typeface="+mn-ea"/>
          <a:cs typeface="+mn-cs"/>
        </a:defRPr>
      </a:lvl1pPr>
      <a:lvl2pPr marL="457008" algn="l" defTabSz="914020" rtl="0" eaLnBrk="1" latinLnBrk="0" hangingPunct="1">
        <a:defRPr sz="1800" kern="1200">
          <a:solidFill>
            <a:schemeClr val="tx1"/>
          </a:solidFill>
          <a:latin typeface="+mn-lt"/>
          <a:ea typeface="+mn-ea"/>
          <a:cs typeface="+mn-cs"/>
        </a:defRPr>
      </a:lvl2pPr>
      <a:lvl3pPr marL="914020" algn="l" defTabSz="914020" rtl="0" eaLnBrk="1" latinLnBrk="0" hangingPunct="1">
        <a:defRPr sz="1800" kern="1200">
          <a:solidFill>
            <a:schemeClr val="tx1"/>
          </a:solidFill>
          <a:latin typeface="+mn-lt"/>
          <a:ea typeface="+mn-ea"/>
          <a:cs typeface="+mn-cs"/>
        </a:defRPr>
      </a:lvl3pPr>
      <a:lvl4pPr marL="1371028" algn="l" defTabSz="914020" rtl="0" eaLnBrk="1" latinLnBrk="0" hangingPunct="1">
        <a:defRPr sz="1800" kern="1200">
          <a:solidFill>
            <a:schemeClr val="tx1"/>
          </a:solidFill>
          <a:latin typeface="+mn-lt"/>
          <a:ea typeface="+mn-ea"/>
          <a:cs typeface="+mn-cs"/>
        </a:defRPr>
      </a:lvl4pPr>
      <a:lvl5pPr marL="1828040" algn="l" defTabSz="914020" rtl="0" eaLnBrk="1" latinLnBrk="0" hangingPunct="1">
        <a:defRPr sz="1800" kern="1200">
          <a:solidFill>
            <a:schemeClr val="tx1"/>
          </a:solidFill>
          <a:latin typeface="+mn-lt"/>
          <a:ea typeface="+mn-ea"/>
          <a:cs typeface="+mn-cs"/>
        </a:defRPr>
      </a:lvl5pPr>
      <a:lvl6pPr marL="2285048" algn="l" defTabSz="914020" rtl="0" eaLnBrk="1" latinLnBrk="0" hangingPunct="1">
        <a:defRPr sz="1800" kern="1200">
          <a:solidFill>
            <a:schemeClr val="tx1"/>
          </a:solidFill>
          <a:latin typeface="+mn-lt"/>
          <a:ea typeface="+mn-ea"/>
          <a:cs typeface="+mn-cs"/>
        </a:defRPr>
      </a:lvl6pPr>
      <a:lvl7pPr marL="2742060" algn="l" defTabSz="914020" rtl="0" eaLnBrk="1" latinLnBrk="0" hangingPunct="1">
        <a:defRPr sz="1800" kern="1200">
          <a:solidFill>
            <a:schemeClr val="tx1"/>
          </a:solidFill>
          <a:latin typeface="+mn-lt"/>
          <a:ea typeface="+mn-ea"/>
          <a:cs typeface="+mn-cs"/>
        </a:defRPr>
      </a:lvl7pPr>
      <a:lvl8pPr marL="3199068" algn="l" defTabSz="914020" rtl="0" eaLnBrk="1" latinLnBrk="0" hangingPunct="1">
        <a:defRPr sz="1800" kern="1200">
          <a:solidFill>
            <a:schemeClr val="tx1"/>
          </a:solidFill>
          <a:latin typeface="+mn-lt"/>
          <a:ea typeface="+mn-ea"/>
          <a:cs typeface="+mn-cs"/>
        </a:defRPr>
      </a:lvl8pPr>
      <a:lvl9pPr marL="3656080" algn="l" defTabSz="91402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33"/>
            <a:ext cx="7956971"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dirty="0"/>
              <a:t>Click to edit the title text format</a:t>
            </a:r>
          </a:p>
        </p:txBody>
      </p:sp>
      <p:sp>
        <p:nvSpPr>
          <p:cNvPr id="1026" name="Rectangle 2"/>
          <p:cNvSpPr>
            <a:spLocks noGrp="1" noChangeArrowheads="1"/>
          </p:cNvSpPr>
          <p:nvPr>
            <p:ph type="body" idx="1"/>
          </p:nvPr>
        </p:nvSpPr>
        <p:spPr bwMode="auto">
          <a:xfrm>
            <a:off x="503238" y="1768482"/>
            <a:ext cx="7956971"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081" rIns="0" bIns="0" numCol="1" anchor="t" anchorCtr="0" compatLnSpc="1">
            <a:prstTxWarp prst="textNoShape">
              <a:avLst/>
            </a:prstTxWarp>
          </a:bodyPr>
          <a:lstStyle/>
          <a:p>
            <a:pPr lvl="0"/>
            <a:r>
              <a:rPr lang="en-US" altLang="en-US" dirty="0"/>
              <a:t>Click to edit the outline text format</a:t>
            </a:r>
          </a:p>
          <a:p>
            <a:pPr lvl="1"/>
            <a:r>
              <a:rPr lang="en-US" altLang="en-US" dirty="0"/>
              <a:t>Second Outline Level</a:t>
            </a:r>
          </a:p>
          <a:p>
            <a:pPr lvl="2"/>
            <a:r>
              <a:rPr lang="en-US" altLang="en-US" dirty="0"/>
              <a:t>Third Outline Level</a:t>
            </a:r>
          </a:p>
          <a:p>
            <a:pPr lvl="3"/>
            <a:r>
              <a:rPr lang="en-US" altLang="en-US" dirty="0"/>
              <a:t>Fourth Outline Level</a:t>
            </a:r>
          </a:p>
          <a:p>
            <a:pPr lvl="4"/>
            <a:r>
              <a:rPr lang="en-US" altLang="en-US" dirty="0"/>
              <a:t>Fifth Outline Level</a:t>
            </a:r>
          </a:p>
          <a:p>
            <a:pPr lvl="4"/>
            <a:r>
              <a:rPr lang="en-US" altLang="en-US" dirty="0"/>
              <a:t>Sixth Outline Level</a:t>
            </a:r>
          </a:p>
          <a:p>
            <a:pPr lvl="4"/>
            <a:r>
              <a:rPr lang="en-US" altLang="en-US" dirty="0"/>
              <a:t>Seventh Outline Level</a:t>
            </a:r>
          </a:p>
          <a:p>
            <a:pPr lvl="4"/>
            <a:r>
              <a:rPr lang="en-US" altLang="en-US" dirty="0"/>
              <a:t>Eighth Outline Level</a:t>
            </a:r>
          </a:p>
          <a:p>
            <a:pPr lvl="4"/>
            <a:r>
              <a:rPr lang="en-US" altLang="en-US" dirty="0"/>
              <a:t>Ninth Outline Level</a:t>
            </a:r>
          </a:p>
        </p:txBody>
      </p:sp>
      <p:sp>
        <p:nvSpPr>
          <p:cNvPr id="1027" name="Rectangle 3"/>
          <p:cNvSpPr>
            <a:spLocks noGrp="1" noChangeArrowheads="1"/>
          </p:cNvSpPr>
          <p:nvPr>
            <p:ph type="dt"/>
          </p:nvPr>
        </p:nvSpPr>
        <p:spPr bwMode="auto">
          <a:xfrm>
            <a:off x="503246"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297" algn="l"/>
                <a:tab pos="1446595" algn="l"/>
                <a:tab pos="2169893" algn="l"/>
              </a:tabLst>
              <a:defRPr sz="1400">
                <a:solidFill>
                  <a:srgbClr val="000000"/>
                </a:solidFill>
                <a:latin typeface="Times New Roman" pitchFamily="16" charset="0"/>
                <a:cs typeface="Arial Unicode MS" charset="0"/>
              </a:defRPr>
            </a:lvl1pPr>
          </a:lstStyle>
          <a:p>
            <a:pPr defTabSz="448890"/>
            <a:endParaRPr lang="et-EE" altLang="en-US">
              <a:ea typeface="Microsoft YaHei"/>
            </a:endParaRPr>
          </a:p>
        </p:txBody>
      </p:sp>
      <p:sp>
        <p:nvSpPr>
          <p:cNvPr id="1028" name="Rectangle 4"/>
          <p:cNvSpPr>
            <a:spLocks noGrp="1" noChangeArrowheads="1"/>
          </p:cNvSpPr>
          <p:nvPr>
            <p:ph type="ftr"/>
          </p:nvPr>
        </p:nvSpPr>
        <p:spPr bwMode="auto">
          <a:xfrm>
            <a:off x="3448058"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297" algn="l"/>
                <a:tab pos="1446595" algn="l"/>
                <a:tab pos="2169893" algn="l"/>
                <a:tab pos="2893192" algn="l"/>
              </a:tabLst>
              <a:defRPr sz="1400">
                <a:solidFill>
                  <a:srgbClr val="000000"/>
                </a:solidFill>
                <a:latin typeface="Times New Roman" pitchFamily="16" charset="0"/>
                <a:cs typeface="Arial Unicode MS" charset="0"/>
              </a:defRPr>
            </a:lvl1pPr>
          </a:lstStyle>
          <a:p>
            <a:pPr defTabSz="448890"/>
            <a:endParaRPr lang="et-EE" altLang="en-US">
              <a:ea typeface="Microsoft YaHei"/>
            </a:endParaRPr>
          </a:p>
        </p:txBody>
      </p:sp>
      <p:sp>
        <p:nvSpPr>
          <p:cNvPr id="1029" name="Rectangle 5"/>
          <p:cNvSpPr>
            <a:spLocks noGrp="1" noChangeArrowheads="1"/>
          </p:cNvSpPr>
          <p:nvPr>
            <p:ph type="sldNum"/>
          </p:nvPr>
        </p:nvSpPr>
        <p:spPr bwMode="auto">
          <a:xfrm>
            <a:off x="7227896"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297" algn="l"/>
                <a:tab pos="1446595" algn="l"/>
                <a:tab pos="2169893" algn="l"/>
              </a:tabLst>
              <a:defRPr sz="1400">
                <a:solidFill>
                  <a:srgbClr val="000000"/>
                </a:solidFill>
                <a:latin typeface="Times New Roman" pitchFamily="16" charset="0"/>
                <a:cs typeface="Arial Unicode MS" charset="0"/>
              </a:defRPr>
            </a:lvl1pPr>
          </a:lstStyle>
          <a:p>
            <a:pPr defTabSz="448890"/>
            <a:fld id="{04F49A80-4DB2-4386-B9CF-FA33CCF05769}" type="slidenum">
              <a:rPr lang="et-EE" altLang="en-US" smtClean="0">
                <a:ea typeface="Microsoft YaHei"/>
              </a:rPr>
              <a:pPr defTabSz="448890"/>
              <a:t>‹#›</a:t>
            </a:fld>
            <a:endParaRPr lang="et-EE" altLang="en-US">
              <a:ea typeface="Microsoft YaHei"/>
            </a:endParaRPr>
          </a:p>
        </p:txBody>
      </p:sp>
    </p:spTree>
    <p:extLst>
      <p:ext uri="{BB962C8B-B14F-4D97-AF65-F5344CB8AC3E}">
        <p14:creationId xmlns:p14="http://schemas.microsoft.com/office/powerpoint/2010/main" val="27988023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spd="slow">
    <p:push dir="u"/>
  </p:transition>
  <p:txStyles>
    <p:titleStyle>
      <a:lvl1pPr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mj-lt"/>
          <a:ea typeface="+mj-ea"/>
          <a:cs typeface="+mj-cs"/>
        </a:defRPr>
      </a:lvl1pPr>
      <a:lvl2pPr marL="742332" indent="-285513"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2pPr>
      <a:lvl3pPr marL="1142049" indent="-228408"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3pPr>
      <a:lvl4pPr marL="1598868" indent="-228408"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4pPr>
      <a:lvl5pPr marL="2055687" indent="-228408"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5pPr>
      <a:lvl6pPr marL="2512508" indent="-228408"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6pPr>
      <a:lvl7pPr marL="2969327" indent="-228408"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7pPr>
      <a:lvl8pPr marL="3426146" indent="-228408"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8pPr>
      <a:lvl9pPr marL="3882967" indent="-228408" algn="l" defTabSz="448890"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9pPr>
    </p:titleStyle>
    <p:bodyStyle>
      <a:lvl1pPr marL="342614" indent="-342614" algn="l" defTabSz="448890" rtl="0" eaLnBrk="1" fontAlgn="base" hangingPunct="1">
        <a:lnSpc>
          <a:spcPct val="97000"/>
        </a:lnSpc>
        <a:spcBef>
          <a:spcPct val="0"/>
        </a:spcBef>
        <a:spcAft>
          <a:spcPts val="1407"/>
        </a:spcAft>
        <a:buClr>
          <a:srgbClr val="000000"/>
        </a:buClr>
        <a:buSzPct val="100000"/>
        <a:buFont typeface="Times New Roman" pitchFamily="16" charset="0"/>
        <a:defRPr sz="3200">
          <a:solidFill>
            <a:srgbClr val="000000"/>
          </a:solidFill>
          <a:latin typeface="+mn-lt"/>
          <a:ea typeface="+mn-ea"/>
          <a:cs typeface="+mn-cs"/>
        </a:defRPr>
      </a:lvl1pPr>
      <a:lvl2pPr marL="742332" indent="-285513" algn="l" defTabSz="448890" rtl="0" eaLnBrk="1" fontAlgn="base" hangingPunct="1">
        <a:lnSpc>
          <a:spcPct val="97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2049" indent="-228408" algn="l" defTabSz="448890" rtl="0" eaLnBrk="1" fontAlgn="base" hangingPunct="1">
        <a:lnSpc>
          <a:spcPct val="97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598868" indent="-228408" algn="l" defTabSz="448890" rtl="0" eaLnBrk="1" fontAlgn="base" hangingPunct="1">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5687" indent="-228408" algn="l" defTabSz="448890"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2508" indent="-228408" algn="l" defTabSz="448890"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69327" indent="-228408" algn="l" defTabSz="448890"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6146" indent="-228408" algn="l" defTabSz="448890"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2967" indent="-228408" algn="l" defTabSz="448890"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3640" rtl="0" eaLnBrk="1" latinLnBrk="0" hangingPunct="1">
        <a:defRPr sz="1800" kern="1200">
          <a:solidFill>
            <a:schemeClr val="tx1"/>
          </a:solidFill>
          <a:latin typeface="+mn-lt"/>
          <a:ea typeface="+mn-ea"/>
          <a:cs typeface="+mn-cs"/>
        </a:defRPr>
      </a:lvl1pPr>
      <a:lvl2pPr marL="456817" algn="l" defTabSz="913640" rtl="0" eaLnBrk="1" latinLnBrk="0" hangingPunct="1">
        <a:defRPr sz="1800" kern="1200">
          <a:solidFill>
            <a:schemeClr val="tx1"/>
          </a:solidFill>
          <a:latin typeface="+mn-lt"/>
          <a:ea typeface="+mn-ea"/>
          <a:cs typeface="+mn-cs"/>
        </a:defRPr>
      </a:lvl2pPr>
      <a:lvl3pPr marL="913640" algn="l" defTabSz="913640" rtl="0" eaLnBrk="1" latinLnBrk="0" hangingPunct="1">
        <a:defRPr sz="1800" kern="1200">
          <a:solidFill>
            <a:schemeClr val="tx1"/>
          </a:solidFill>
          <a:latin typeface="+mn-lt"/>
          <a:ea typeface="+mn-ea"/>
          <a:cs typeface="+mn-cs"/>
        </a:defRPr>
      </a:lvl3pPr>
      <a:lvl4pPr marL="1370457" algn="l" defTabSz="913640" rtl="0" eaLnBrk="1" latinLnBrk="0" hangingPunct="1">
        <a:defRPr sz="1800" kern="1200">
          <a:solidFill>
            <a:schemeClr val="tx1"/>
          </a:solidFill>
          <a:latin typeface="+mn-lt"/>
          <a:ea typeface="+mn-ea"/>
          <a:cs typeface="+mn-cs"/>
        </a:defRPr>
      </a:lvl4pPr>
      <a:lvl5pPr marL="1827280" algn="l" defTabSz="913640" rtl="0" eaLnBrk="1" latinLnBrk="0" hangingPunct="1">
        <a:defRPr sz="1800" kern="1200">
          <a:solidFill>
            <a:schemeClr val="tx1"/>
          </a:solidFill>
          <a:latin typeface="+mn-lt"/>
          <a:ea typeface="+mn-ea"/>
          <a:cs typeface="+mn-cs"/>
        </a:defRPr>
      </a:lvl5pPr>
      <a:lvl6pPr marL="2284097" algn="l" defTabSz="913640" rtl="0" eaLnBrk="1" latinLnBrk="0" hangingPunct="1">
        <a:defRPr sz="1800" kern="1200">
          <a:solidFill>
            <a:schemeClr val="tx1"/>
          </a:solidFill>
          <a:latin typeface="+mn-lt"/>
          <a:ea typeface="+mn-ea"/>
          <a:cs typeface="+mn-cs"/>
        </a:defRPr>
      </a:lvl6pPr>
      <a:lvl7pPr marL="2740920" algn="l" defTabSz="913640" rtl="0" eaLnBrk="1" latinLnBrk="0" hangingPunct="1">
        <a:defRPr sz="1800" kern="1200">
          <a:solidFill>
            <a:schemeClr val="tx1"/>
          </a:solidFill>
          <a:latin typeface="+mn-lt"/>
          <a:ea typeface="+mn-ea"/>
          <a:cs typeface="+mn-cs"/>
        </a:defRPr>
      </a:lvl7pPr>
      <a:lvl8pPr marL="3197737" algn="l" defTabSz="913640" rtl="0" eaLnBrk="1" latinLnBrk="0" hangingPunct="1">
        <a:defRPr sz="1800" kern="1200">
          <a:solidFill>
            <a:schemeClr val="tx1"/>
          </a:solidFill>
          <a:latin typeface="+mn-lt"/>
          <a:ea typeface="+mn-ea"/>
          <a:cs typeface="+mn-cs"/>
        </a:defRPr>
      </a:lvl8pPr>
      <a:lvl9pPr marL="3654558" algn="l" defTabSz="91364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59" y="301676"/>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a:t>Click to edit the title text format</a:t>
            </a:r>
          </a:p>
        </p:txBody>
      </p:sp>
      <p:sp>
        <p:nvSpPr>
          <p:cNvPr id="1026" name="Rectangle 2"/>
          <p:cNvSpPr>
            <a:spLocks noGrp="1" noChangeArrowheads="1"/>
          </p:cNvSpPr>
          <p:nvPr>
            <p:ph type="body" idx="1"/>
          </p:nvPr>
        </p:nvSpPr>
        <p:spPr bwMode="auto">
          <a:xfrm>
            <a:off x="503259" y="1768482"/>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038" rIns="0" bIns="0" numCol="1" anchor="t" anchorCtr="0" compatLnSpc="1">
            <a:prstTxWarp prst="textNoShape">
              <a:avLst/>
            </a:prstTxWarp>
          </a:bodyPr>
          <a:lstStyle/>
          <a:p>
            <a:pPr lvl="0"/>
            <a:r>
              <a:rPr lang="en-US" altLang="en-US"/>
              <a:t>Click to edit the outline text format</a:t>
            </a:r>
          </a:p>
          <a:p>
            <a:pPr lvl="1"/>
            <a:r>
              <a:rPr lang="en-US" altLang="en-US"/>
              <a:t>Second Outline Level</a:t>
            </a:r>
          </a:p>
          <a:p>
            <a:pPr lvl="2"/>
            <a:r>
              <a:rPr lang="en-US" altLang="en-US"/>
              <a:t>Third Outline Level</a:t>
            </a:r>
          </a:p>
          <a:p>
            <a:pPr lvl="3"/>
            <a:r>
              <a:rPr lang="en-US" altLang="en-US"/>
              <a:t>Fourth Outline Level</a:t>
            </a:r>
          </a:p>
          <a:p>
            <a:pPr lvl="4"/>
            <a:r>
              <a:rPr lang="en-US" altLang="en-US"/>
              <a:t>Fifth Outline Level</a:t>
            </a:r>
          </a:p>
          <a:p>
            <a:pPr lvl="4"/>
            <a:r>
              <a:rPr lang="en-US" altLang="en-US"/>
              <a:t>Sixth Outline Level</a:t>
            </a:r>
          </a:p>
          <a:p>
            <a:pPr lvl="4"/>
            <a:r>
              <a:rPr lang="en-US" altLang="en-US"/>
              <a:t>Seventh Outline Level</a:t>
            </a:r>
          </a:p>
          <a:p>
            <a:pPr lvl="4"/>
            <a:r>
              <a:rPr lang="en-US" altLang="en-US"/>
              <a:t>Eighth Outline Level</a:t>
            </a:r>
          </a:p>
          <a:p>
            <a:pPr lvl="4"/>
            <a:r>
              <a:rPr lang="en-US" altLang="en-US"/>
              <a:t>Ninth Outline Level</a:t>
            </a:r>
          </a:p>
        </p:txBody>
      </p:sp>
      <p:sp>
        <p:nvSpPr>
          <p:cNvPr id="1027" name="Rectangle 3"/>
          <p:cNvSpPr>
            <a:spLocks noGrp="1" noChangeArrowheads="1"/>
          </p:cNvSpPr>
          <p:nvPr>
            <p:ph type="dt"/>
          </p:nvPr>
        </p:nvSpPr>
        <p:spPr bwMode="auto">
          <a:xfrm>
            <a:off x="503289"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0069" algn="l"/>
                <a:tab pos="1440138" algn="l"/>
                <a:tab pos="2160208" algn="l"/>
              </a:tabLst>
              <a:defRPr sz="1400">
                <a:solidFill>
                  <a:srgbClr val="000000"/>
                </a:solidFill>
                <a:latin typeface="Times New Roman" pitchFamily="16" charset="0"/>
                <a:cs typeface="Arial Unicode MS" charset="0"/>
              </a:defRPr>
            </a:lvl1pPr>
          </a:lstStyle>
          <a:p>
            <a:pPr defTabSz="446886">
              <a:buFontTx/>
              <a:buNone/>
            </a:pPr>
            <a:endParaRPr lang="et-EE" altLang="en-US">
              <a:ea typeface="Microsoft YaHei"/>
            </a:endParaRPr>
          </a:p>
        </p:txBody>
      </p:sp>
      <p:sp>
        <p:nvSpPr>
          <p:cNvPr id="1028" name="Rectangle 4"/>
          <p:cNvSpPr>
            <a:spLocks noGrp="1" noChangeArrowheads="1"/>
          </p:cNvSpPr>
          <p:nvPr>
            <p:ph type="ftr"/>
          </p:nvPr>
        </p:nvSpPr>
        <p:spPr bwMode="auto">
          <a:xfrm>
            <a:off x="344806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0069" algn="l"/>
                <a:tab pos="1440138" algn="l"/>
                <a:tab pos="2160208" algn="l"/>
                <a:tab pos="2880276" algn="l"/>
              </a:tabLst>
              <a:defRPr sz="1400">
                <a:solidFill>
                  <a:srgbClr val="000000"/>
                </a:solidFill>
                <a:latin typeface="Times New Roman" pitchFamily="16" charset="0"/>
                <a:cs typeface="Arial Unicode MS" charset="0"/>
              </a:defRPr>
            </a:lvl1pPr>
          </a:lstStyle>
          <a:p>
            <a:pPr defTabSz="446886">
              <a:buFontTx/>
              <a:buNone/>
            </a:pPr>
            <a:endParaRPr lang="et-EE" altLang="en-US">
              <a:ea typeface="Microsoft YaHei"/>
            </a:endParaRPr>
          </a:p>
        </p:txBody>
      </p:sp>
      <p:sp>
        <p:nvSpPr>
          <p:cNvPr id="1029" name="Rectangle 5"/>
          <p:cNvSpPr>
            <a:spLocks noGrp="1" noChangeArrowheads="1"/>
          </p:cNvSpPr>
          <p:nvPr>
            <p:ph type="sldNum"/>
          </p:nvPr>
        </p:nvSpPr>
        <p:spPr bwMode="auto">
          <a:xfrm>
            <a:off x="7227939"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0069" algn="l"/>
                <a:tab pos="1440138" algn="l"/>
                <a:tab pos="2160208" algn="l"/>
              </a:tabLst>
              <a:defRPr sz="1400">
                <a:solidFill>
                  <a:srgbClr val="000000"/>
                </a:solidFill>
                <a:latin typeface="Times New Roman" pitchFamily="16" charset="0"/>
                <a:cs typeface="Arial Unicode MS" charset="0"/>
              </a:defRPr>
            </a:lvl1pPr>
          </a:lstStyle>
          <a:p>
            <a:pPr defTabSz="446886">
              <a:buFontTx/>
              <a:buNone/>
            </a:pPr>
            <a:fld id="{04F49A80-4DB2-4386-B9CF-FA33CCF05769}" type="slidenum">
              <a:rPr lang="et-EE" altLang="en-US" smtClean="0">
                <a:ea typeface="Microsoft YaHei"/>
              </a:rPr>
              <a:pPr defTabSz="446886">
                <a:buFontTx/>
                <a:buNone/>
              </a:pPr>
              <a:t>‹#›</a:t>
            </a:fld>
            <a:endParaRPr lang="et-EE" altLang="en-US">
              <a:ea typeface="Microsoft YaHei"/>
            </a:endParaRPr>
          </a:p>
        </p:txBody>
      </p:sp>
    </p:spTree>
    <p:extLst>
      <p:ext uri="{BB962C8B-B14F-4D97-AF65-F5344CB8AC3E}">
        <p14:creationId xmlns:p14="http://schemas.microsoft.com/office/powerpoint/2010/main" val="13081827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mj-lt"/>
          <a:ea typeface="+mj-ea"/>
          <a:cs typeface="+mj-cs"/>
        </a:defRPr>
      </a:lvl1pPr>
      <a:lvl2pPr marL="739018" indent="-28423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2pPr>
      <a:lvl3pPr marL="1136952" indent="-22738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3pPr>
      <a:lvl4pPr marL="1591729" indent="-22738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4pPr>
      <a:lvl5pPr marL="2046512" indent="-22738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5pPr>
      <a:lvl6pPr marL="2501292" indent="-22738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6pPr>
      <a:lvl7pPr marL="2956070" indent="-22738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7pPr>
      <a:lvl8pPr marL="3410854" indent="-22738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8pPr>
      <a:lvl9pPr marL="3865635" indent="-227389" algn="l" defTabSz="446886" rtl="0" eaLnBrk="1" fontAlgn="base" hangingPunct="1">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9pPr>
    </p:titleStyle>
    <p:bodyStyle>
      <a:lvl1pPr marL="341086" indent="-341086" algn="l" defTabSz="446886" rtl="0" eaLnBrk="1" fontAlgn="base" hangingPunct="1">
        <a:lnSpc>
          <a:spcPct val="97000"/>
        </a:lnSpc>
        <a:spcBef>
          <a:spcPct val="0"/>
        </a:spcBef>
        <a:spcAft>
          <a:spcPts val="1407"/>
        </a:spcAft>
        <a:buClr>
          <a:srgbClr val="000000"/>
        </a:buClr>
        <a:buSzPct val="100000"/>
        <a:buFont typeface="Times New Roman" pitchFamily="16" charset="0"/>
        <a:defRPr sz="3200">
          <a:solidFill>
            <a:srgbClr val="000000"/>
          </a:solidFill>
          <a:latin typeface="+mn-lt"/>
          <a:ea typeface="+mn-ea"/>
          <a:cs typeface="+mn-cs"/>
        </a:defRPr>
      </a:lvl1pPr>
      <a:lvl2pPr marL="739018" indent="-284239" algn="l" defTabSz="446886" rtl="0" eaLnBrk="1" fontAlgn="base" hangingPunct="1">
        <a:lnSpc>
          <a:spcPct val="97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36952" indent="-227389" algn="l" defTabSz="446886" rtl="0" eaLnBrk="1" fontAlgn="base" hangingPunct="1">
        <a:lnSpc>
          <a:spcPct val="97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591729" indent="-227389" algn="l" defTabSz="446886" rtl="0" eaLnBrk="1" fontAlgn="base" hangingPunct="1">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46512" indent="-227389" algn="l" defTabSz="44688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01292" indent="-227389" algn="l" defTabSz="44688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56070" indent="-227389" algn="l" defTabSz="44688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10854" indent="-227389" algn="l" defTabSz="44688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65635" indent="-227389" algn="l" defTabSz="446886" rtl="0" eaLnBrk="1" fontAlgn="base" hangingPunct="1">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09557" rtl="0" eaLnBrk="1" latinLnBrk="0" hangingPunct="1">
        <a:defRPr sz="1800" kern="1200">
          <a:solidFill>
            <a:schemeClr val="tx1"/>
          </a:solidFill>
          <a:latin typeface="+mn-lt"/>
          <a:ea typeface="+mn-ea"/>
          <a:cs typeface="+mn-cs"/>
        </a:defRPr>
      </a:lvl1pPr>
      <a:lvl2pPr marL="454778" algn="l" defTabSz="909557" rtl="0" eaLnBrk="1" latinLnBrk="0" hangingPunct="1">
        <a:defRPr sz="1800" kern="1200">
          <a:solidFill>
            <a:schemeClr val="tx1"/>
          </a:solidFill>
          <a:latin typeface="+mn-lt"/>
          <a:ea typeface="+mn-ea"/>
          <a:cs typeface="+mn-cs"/>
        </a:defRPr>
      </a:lvl2pPr>
      <a:lvl3pPr marL="909557" algn="l" defTabSz="909557" rtl="0" eaLnBrk="1" latinLnBrk="0" hangingPunct="1">
        <a:defRPr sz="1800" kern="1200">
          <a:solidFill>
            <a:schemeClr val="tx1"/>
          </a:solidFill>
          <a:latin typeface="+mn-lt"/>
          <a:ea typeface="+mn-ea"/>
          <a:cs typeface="+mn-cs"/>
        </a:defRPr>
      </a:lvl3pPr>
      <a:lvl4pPr marL="1364340" algn="l" defTabSz="909557" rtl="0" eaLnBrk="1" latinLnBrk="0" hangingPunct="1">
        <a:defRPr sz="1800" kern="1200">
          <a:solidFill>
            <a:schemeClr val="tx1"/>
          </a:solidFill>
          <a:latin typeface="+mn-lt"/>
          <a:ea typeface="+mn-ea"/>
          <a:cs typeface="+mn-cs"/>
        </a:defRPr>
      </a:lvl4pPr>
      <a:lvl5pPr marL="1819122" algn="l" defTabSz="909557" rtl="0" eaLnBrk="1" latinLnBrk="0" hangingPunct="1">
        <a:defRPr sz="1800" kern="1200">
          <a:solidFill>
            <a:schemeClr val="tx1"/>
          </a:solidFill>
          <a:latin typeface="+mn-lt"/>
          <a:ea typeface="+mn-ea"/>
          <a:cs typeface="+mn-cs"/>
        </a:defRPr>
      </a:lvl5pPr>
      <a:lvl6pPr marL="2273901" algn="l" defTabSz="909557" rtl="0" eaLnBrk="1" latinLnBrk="0" hangingPunct="1">
        <a:defRPr sz="1800" kern="1200">
          <a:solidFill>
            <a:schemeClr val="tx1"/>
          </a:solidFill>
          <a:latin typeface="+mn-lt"/>
          <a:ea typeface="+mn-ea"/>
          <a:cs typeface="+mn-cs"/>
        </a:defRPr>
      </a:lvl6pPr>
      <a:lvl7pPr marL="2728682" algn="l" defTabSz="909557" rtl="0" eaLnBrk="1" latinLnBrk="0" hangingPunct="1">
        <a:defRPr sz="1800" kern="1200">
          <a:solidFill>
            <a:schemeClr val="tx1"/>
          </a:solidFill>
          <a:latin typeface="+mn-lt"/>
          <a:ea typeface="+mn-ea"/>
          <a:cs typeface="+mn-cs"/>
        </a:defRPr>
      </a:lvl7pPr>
      <a:lvl8pPr marL="3183463" algn="l" defTabSz="909557" rtl="0" eaLnBrk="1" latinLnBrk="0" hangingPunct="1">
        <a:defRPr sz="1800" kern="1200">
          <a:solidFill>
            <a:schemeClr val="tx1"/>
          </a:solidFill>
          <a:latin typeface="+mn-lt"/>
          <a:ea typeface="+mn-ea"/>
          <a:cs typeface="+mn-cs"/>
        </a:defRPr>
      </a:lvl8pPr>
      <a:lvl9pPr marL="3638244" algn="l" defTabSz="90955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epria.pria.ee/epria2/#/hinnakataloog/valideeritud"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hyperlink" Target="mailto:elar.neito@agri.ee" TargetMode="External"/><Relationship Id="rId2" Type="http://schemas.openxmlformats.org/officeDocument/2006/relationships/notesSlide" Target="../notesSlides/notesSlide6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hyperlink" Target="mailto:harry.passa@agri.e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fontScale="90000"/>
          </a:bodyPr>
          <a:lstStyle/>
          <a:p>
            <a:r>
              <a:rPr lang="et-EE" dirty="0"/>
              <a:t>Põllumajandusettevõtete tulemuslikkuse parandamine</a:t>
            </a:r>
          </a:p>
        </p:txBody>
      </p:sp>
      <p:sp>
        <p:nvSpPr>
          <p:cNvPr id="3" name="Alapealkiri 2"/>
          <p:cNvSpPr>
            <a:spLocks noGrp="1"/>
          </p:cNvSpPr>
          <p:nvPr>
            <p:ph type="subTitle" idx="1"/>
          </p:nvPr>
        </p:nvSpPr>
        <p:spPr/>
        <p:txBody>
          <a:bodyPr>
            <a:normAutofit fontScale="92500" lnSpcReduction="10000"/>
          </a:bodyPr>
          <a:lstStyle/>
          <a:p>
            <a:endParaRPr lang="et-EE" dirty="0"/>
          </a:p>
          <a:p>
            <a:r>
              <a:rPr lang="et-EE" sz="2200" b="1" dirty="0"/>
              <a:t>Elar Neito</a:t>
            </a:r>
          </a:p>
          <a:p>
            <a:r>
              <a:rPr lang="et-EE" sz="2200" dirty="0"/>
              <a:t>Maaeluministeerium/ Maaettevõtluse büroo juhataja </a:t>
            </a:r>
          </a:p>
          <a:p>
            <a:endParaRPr lang="et-EE" sz="2200" dirty="0"/>
          </a:p>
          <a:p>
            <a:r>
              <a:rPr lang="et-EE" dirty="0"/>
              <a:t>07.11.2017</a:t>
            </a:r>
          </a:p>
          <a:p>
            <a:endParaRPr lang="et-EE" dirty="0"/>
          </a:p>
        </p:txBody>
      </p:sp>
      <p:pic>
        <p:nvPicPr>
          <p:cNvPr id="4" name="Picture 3" descr="https://www.agri.ee/sites/default/files/pictures/logo/logo-mak-2014-2020-h-col-eu-text.jpg"/>
          <p:cNvPicPr/>
          <p:nvPr/>
        </p:nvPicPr>
        <p:blipFill>
          <a:blip r:embed="rId3">
            <a:extLst>
              <a:ext uri="{28A0092B-C50C-407E-A947-70E740481C1C}">
                <a14:useLocalDpi xmlns:a14="http://schemas.microsoft.com/office/drawing/2010/main" val="0"/>
              </a:ext>
            </a:extLst>
          </a:blip>
          <a:srcRect/>
          <a:stretch>
            <a:fillRect/>
          </a:stretch>
        </p:blipFill>
        <p:spPr bwMode="auto">
          <a:xfrm>
            <a:off x="5147841" y="251917"/>
            <a:ext cx="2495550" cy="1038225"/>
          </a:xfrm>
          <a:prstGeom prst="rect">
            <a:avLst/>
          </a:prstGeom>
          <a:noFill/>
          <a:ln>
            <a:noFill/>
          </a:ln>
        </p:spPr>
      </p:pic>
    </p:spTree>
    <p:extLst>
      <p:ext uri="{BB962C8B-B14F-4D97-AF65-F5344CB8AC3E}">
        <p14:creationId xmlns:p14="http://schemas.microsoft.com/office/powerpoint/2010/main" val="178644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Miks me täna siin oleme?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4898637"/>
              </p:ext>
            </p:extLst>
          </p:nvPr>
        </p:nvGraphicFramePr>
        <p:xfrm>
          <a:off x="503238" y="1768475"/>
          <a:ext cx="7956550"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95825" y="1382839"/>
            <a:ext cx="5022529" cy="378565"/>
          </a:xfrm>
          <a:prstGeom prst="rect">
            <a:avLst/>
          </a:prstGeom>
          <a:noFill/>
        </p:spPr>
        <p:txBody>
          <a:bodyPr wrap="none" rtlCol="0">
            <a:spAutoFit/>
          </a:bodyPr>
          <a:lstStyle/>
          <a:p>
            <a:r>
              <a:rPr lang="et-EE" b="1" dirty="0">
                <a:solidFill>
                  <a:srgbClr val="FF0000"/>
                </a:solidFill>
              </a:rPr>
              <a:t>IV taotlusvooru raames rahuldatud taotluste osakaal</a:t>
            </a:r>
          </a:p>
        </p:txBody>
      </p:sp>
    </p:spTree>
    <p:extLst>
      <p:ext uri="{BB962C8B-B14F-4D97-AF65-F5344CB8AC3E}">
        <p14:creationId xmlns:p14="http://schemas.microsoft.com/office/powerpoint/2010/main" val="21384492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Viies taotlusvoor toimub ...</a:t>
            </a:r>
            <a:endParaRPr lang="et-EE" sz="3600" dirty="0"/>
          </a:p>
        </p:txBody>
      </p:sp>
      <p:sp>
        <p:nvSpPr>
          <p:cNvPr id="3" name="Sisu kohatäide 2"/>
          <p:cNvSpPr>
            <a:spLocks noGrp="1"/>
          </p:cNvSpPr>
          <p:nvPr>
            <p:ph idx="1"/>
          </p:nvPr>
        </p:nvSpPr>
        <p:spPr/>
        <p:txBody>
          <a:bodyPr>
            <a:normAutofit/>
          </a:bodyPr>
          <a:lstStyle/>
          <a:p>
            <a:endParaRPr lang="et-EE" dirty="0"/>
          </a:p>
          <a:p>
            <a:pPr marL="0" indent="0">
              <a:buNone/>
            </a:pPr>
            <a:r>
              <a:rPr lang="et-EE" b="1" dirty="0">
                <a:solidFill>
                  <a:srgbClr val="FF0000"/>
                </a:solidFill>
              </a:rPr>
              <a:t>	</a:t>
            </a:r>
            <a:r>
              <a:rPr lang="et-EE" b="1" u="sng" dirty="0">
                <a:solidFill>
                  <a:srgbClr val="FF0000"/>
                </a:solidFill>
              </a:rPr>
              <a:t>11. detsember – 18. detsember </a:t>
            </a:r>
            <a:r>
              <a:rPr lang="et-EE" b="1" dirty="0"/>
              <a:t>2017</a:t>
            </a:r>
          </a:p>
          <a:p>
            <a:pPr marL="0" indent="0">
              <a:buNone/>
            </a:pPr>
            <a:endParaRPr lang="et-EE" b="1" dirty="0"/>
          </a:p>
        </p:txBody>
      </p:sp>
    </p:spTree>
    <p:extLst>
      <p:ext uri="{BB962C8B-B14F-4D97-AF65-F5344CB8AC3E}">
        <p14:creationId xmlns:p14="http://schemas.microsoft.com/office/powerpoint/2010/main" val="251667759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600" b="1" dirty="0"/>
              <a:t>Meetme eelarve</a:t>
            </a:r>
            <a:endParaRPr lang="et-EE" sz="3600" dirty="0"/>
          </a:p>
        </p:txBody>
      </p:sp>
      <p:sp>
        <p:nvSpPr>
          <p:cNvPr id="3" name="Sisu kohatäide 2"/>
          <p:cNvSpPr>
            <a:spLocks noGrp="1"/>
          </p:cNvSpPr>
          <p:nvPr>
            <p:ph idx="1"/>
          </p:nvPr>
        </p:nvSpPr>
        <p:spPr/>
        <p:txBody>
          <a:bodyPr>
            <a:normAutofit fontScale="70000" lnSpcReduction="20000"/>
          </a:bodyPr>
          <a:lstStyle/>
          <a:p>
            <a:r>
              <a:rPr lang="et-EE" b="1" dirty="0"/>
              <a:t>Meetme eelarve on kokku </a:t>
            </a:r>
            <a:r>
              <a:rPr lang="et-EE" b="1" dirty="0">
                <a:solidFill>
                  <a:srgbClr val="FF0000"/>
                </a:solidFill>
              </a:rPr>
              <a:t>145 milj </a:t>
            </a:r>
            <a:r>
              <a:rPr lang="et-EE" b="1" dirty="0"/>
              <a:t>eurot</a:t>
            </a:r>
          </a:p>
          <a:p>
            <a:pPr lvl="1"/>
            <a:r>
              <a:rPr lang="et-EE" dirty="0"/>
              <a:t>sh esimeses taotlusvoorus oli 47,5 milj eurot</a:t>
            </a:r>
          </a:p>
          <a:p>
            <a:pPr lvl="1"/>
            <a:r>
              <a:rPr lang="et-EE" dirty="0"/>
              <a:t>sh teises taotlusvoorus oli 6 milj eurot</a:t>
            </a:r>
          </a:p>
          <a:p>
            <a:pPr lvl="1"/>
            <a:r>
              <a:rPr lang="et-EE" dirty="0"/>
              <a:t>sh kolmandas taotlusvoorus on 24 milj eurot</a:t>
            </a:r>
          </a:p>
          <a:p>
            <a:pPr lvl="1"/>
            <a:r>
              <a:rPr lang="et-EE" dirty="0">
                <a:solidFill>
                  <a:schemeClr val="tx1"/>
                </a:solidFill>
              </a:rPr>
              <a:t>sh neljandas taotlusvoorus on 22,5 milj eurot</a:t>
            </a:r>
          </a:p>
          <a:p>
            <a:pPr lvl="1"/>
            <a:r>
              <a:rPr lang="et-EE" sz="3400" b="1" dirty="0"/>
              <a:t>sh </a:t>
            </a:r>
            <a:r>
              <a:rPr lang="et-EE" sz="3400" dirty="0">
                <a:solidFill>
                  <a:srgbClr val="FF0000"/>
                </a:solidFill>
              </a:rPr>
              <a:t>viiendas</a:t>
            </a:r>
            <a:r>
              <a:rPr lang="et-EE" sz="3400" dirty="0"/>
              <a:t> </a:t>
            </a:r>
            <a:r>
              <a:rPr lang="et-EE" sz="3400" dirty="0">
                <a:solidFill>
                  <a:srgbClr val="FF0000"/>
                </a:solidFill>
              </a:rPr>
              <a:t>taotlusvoorus on 22,5 milj eurot</a:t>
            </a:r>
          </a:p>
          <a:p>
            <a:pPr lvl="1"/>
            <a:endParaRPr lang="et-EE" dirty="0">
              <a:solidFill>
                <a:srgbClr val="FF0000"/>
              </a:solidFill>
            </a:endParaRPr>
          </a:p>
          <a:p>
            <a:pPr lvl="1"/>
            <a:endParaRPr lang="et-EE" dirty="0">
              <a:solidFill>
                <a:srgbClr val="FF0000"/>
              </a:solidFill>
            </a:endParaRPr>
          </a:p>
          <a:p>
            <a:pPr lvl="1"/>
            <a:endParaRPr lang="et-EE" dirty="0">
              <a:solidFill>
                <a:srgbClr val="FF0000"/>
              </a:solidFill>
            </a:endParaRPr>
          </a:p>
          <a:p>
            <a:pPr lvl="1"/>
            <a:endParaRPr lang="et-EE" b="1" dirty="0"/>
          </a:p>
          <a:p>
            <a:pPr lvl="1"/>
            <a:endParaRPr lang="et-EE" dirty="0"/>
          </a:p>
          <a:p>
            <a:pPr lvl="1"/>
            <a:r>
              <a:rPr lang="et-EE" dirty="0"/>
              <a:t>Ülejäänud voorud kokku </a:t>
            </a:r>
            <a:r>
              <a:rPr lang="et-EE" dirty="0">
                <a:solidFill>
                  <a:schemeClr val="accent1">
                    <a:lumMod val="50000"/>
                  </a:schemeClr>
                </a:solidFill>
              </a:rPr>
              <a:t>27 milj eurot + vabanevad vahendid</a:t>
            </a:r>
          </a:p>
        </p:txBody>
      </p:sp>
    </p:spTree>
    <p:extLst>
      <p:ext uri="{BB962C8B-B14F-4D97-AF65-F5344CB8AC3E}">
        <p14:creationId xmlns:p14="http://schemas.microsoft.com/office/powerpoint/2010/main" val="20640991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1" y="179909"/>
            <a:ext cx="7956971" cy="1260475"/>
          </a:xfrm>
        </p:spPr>
        <p:txBody>
          <a:bodyPr>
            <a:normAutofit fontScale="90000"/>
          </a:bodyPr>
          <a:lstStyle/>
          <a:p>
            <a:r>
              <a:rPr lang="et-EE" altLang="en-US" sz="3600" b="1" dirty="0"/>
              <a:t>Meetme 4.1 V taotlusvooru eelarve tegevusvaldkondade kaupa (kokku 22,5 mln eurot)</a:t>
            </a:r>
            <a:endParaRPr lang="et-EE"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t-EE" sz="2400" dirty="0">
                <a:solidFill>
                  <a:schemeClr val="tx1"/>
                </a:solidFill>
              </a:rPr>
              <a:t>piimatootmine – </a:t>
            </a:r>
            <a:r>
              <a:rPr lang="et-EE" sz="2400" b="1" dirty="0">
                <a:solidFill>
                  <a:schemeClr val="tx1"/>
                </a:solidFill>
              </a:rPr>
              <a:t>6 750 000 </a:t>
            </a:r>
            <a:r>
              <a:rPr lang="et-EE" sz="2400" dirty="0">
                <a:solidFill>
                  <a:schemeClr val="tx1"/>
                </a:solidFill>
              </a:rPr>
              <a:t>eurot;</a:t>
            </a:r>
          </a:p>
          <a:p>
            <a:pPr>
              <a:buFont typeface="Wingdings" panose="05000000000000000000" pitchFamily="2" charset="2"/>
              <a:buChar char="Ø"/>
            </a:pPr>
            <a:r>
              <a:rPr lang="et-EE" sz="2400" dirty="0">
                <a:solidFill>
                  <a:schemeClr val="tx1"/>
                </a:solidFill>
              </a:rPr>
              <a:t>loomakasvatus (v.a piimatootmine ja mesindus) – </a:t>
            </a:r>
            <a:r>
              <a:rPr lang="et-EE" sz="2400" b="1" dirty="0">
                <a:solidFill>
                  <a:schemeClr val="tx1"/>
                </a:solidFill>
              </a:rPr>
              <a:t>5 625 000 </a:t>
            </a:r>
            <a:r>
              <a:rPr lang="et-EE" sz="2400" dirty="0">
                <a:solidFill>
                  <a:schemeClr val="tx1"/>
                </a:solidFill>
              </a:rPr>
              <a:t>eurot;</a:t>
            </a:r>
          </a:p>
          <a:p>
            <a:pPr>
              <a:buFont typeface="Wingdings" panose="05000000000000000000" pitchFamily="2" charset="2"/>
              <a:buChar char="Ø"/>
            </a:pPr>
            <a:r>
              <a:rPr lang="et-EE" sz="2400" dirty="0">
                <a:solidFill>
                  <a:schemeClr val="tx1"/>
                </a:solidFill>
              </a:rPr>
              <a:t>teravilja, õliseemnete ja valgurikaste taimede kasvatamine – </a:t>
            </a:r>
            <a:r>
              <a:rPr lang="et-EE" sz="2400" b="1" dirty="0">
                <a:solidFill>
                  <a:schemeClr val="tx1"/>
                </a:solidFill>
              </a:rPr>
              <a:t>5 625 000 </a:t>
            </a:r>
            <a:r>
              <a:rPr lang="et-EE" sz="2400" dirty="0">
                <a:solidFill>
                  <a:schemeClr val="tx1"/>
                </a:solidFill>
              </a:rPr>
              <a:t>eurot;</a:t>
            </a:r>
          </a:p>
          <a:p>
            <a:pPr>
              <a:buFont typeface="Wingdings" panose="05000000000000000000" pitchFamily="2" charset="2"/>
              <a:buChar char="Ø"/>
            </a:pPr>
            <a:r>
              <a:rPr lang="et-EE" sz="2400" dirty="0">
                <a:solidFill>
                  <a:schemeClr val="tx1"/>
                </a:solidFill>
              </a:rPr>
              <a:t>muu põllumajandustootmine – </a:t>
            </a:r>
            <a:r>
              <a:rPr lang="et-EE" sz="2400" b="1" dirty="0">
                <a:solidFill>
                  <a:schemeClr val="tx1"/>
                </a:solidFill>
              </a:rPr>
              <a:t>4 500 000 </a:t>
            </a:r>
            <a:r>
              <a:rPr lang="et-EE" sz="2400" dirty="0">
                <a:solidFill>
                  <a:schemeClr val="tx1"/>
                </a:solidFill>
              </a:rPr>
              <a:t>eurot.</a:t>
            </a:r>
          </a:p>
        </p:txBody>
      </p:sp>
    </p:spTree>
    <p:extLst>
      <p:ext uri="{BB962C8B-B14F-4D97-AF65-F5344CB8AC3E}">
        <p14:creationId xmlns:p14="http://schemas.microsoft.com/office/powerpoint/2010/main" val="304160763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79290" y="301629"/>
            <a:ext cx="8640960" cy="1260475"/>
          </a:xfrm>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2800" b="1" dirty="0"/>
              <a:t>MAK meetme 4.1“Investeeringud põllumajandusettevõtte tulemuslikkuse parandamiseks“ õiguslik alus</a:t>
            </a:r>
          </a:p>
        </p:txBody>
      </p:sp>
      <p:sp>
        <p:nvSpPr>
          <p:cNvPr id="3" name="Content Placeholder 2"/>
          <p:cNvSpPr>
            <a:spLocks noGrp="1"/>
          </p:cNvSpPr>
          <p:nvPr>
            <p:ph idx="1"/>
          </p:nvPr>
        </p:nvSpPr>
        <p:spPr>
          <a:ln>
            <a:noFill/>
          </a:ln>
        </p:spPr>
        <p:txBody>
          <a:bodyPr/>
          <a:lstStyle/>
          <a:p>
            <a:pPr marL="856894" lvl="1"/>
            <a:endParaRPr lang="et-EE" dirty="0"/>
          </a:p>
          <a:p>
            <a:pPr marL="856894" lvl="1"/>
            <a:r>
              <a:rPr lang="et-EE" dirty="0"/>
              <a:t>Euroopa Parlamendi ja nõukogu määrus nr 1305/2013 „Euroopa Maaelu Arengu Põllumajandusfondist (EAFRD) antavate maaelu arengu toetuste kohta ja millega tunnistatakse kehtetuks nõukogu määrus (EÜ) nr 1698/2005“ </a:t>
            </a:r>
            <a:r>
              <a:rPr lang="et-EE" b="1" dirty="0">
                <a:solidFill>
                  <a:srgbClr val="00B0F0"/>
                </a:solidFill>
              </a:rPr>
              <a:t>artikkel 17 lõike 1 punkt a</a:t>
            </a:r>
          </a:p>
        </p:txBody>
      </p:sp>
    </p:spTree>
    <p:extLst>
      <p:ext uri="{BB962C8B-B14F-4D97-AF65-F5344CB8AC3E}">
        <p14:creationId xmlns:p14="http://schemas.microsoft.com/office/powerpoint/2010/main" val="1665509747"/>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Autofit/>
          </a:bodyPr>
          <a:lstStyle/>
          <a:p>
            <a:r>
              <a:rPr lang="et-EE" sz="3200" b="1" dirty="0"/>
              <a:t>Olulisemad muudatused </a:t>
            </a:r>
            <a:r>
              <a:rPr lang="et-EE" sz="3200" b="1" dirty="0">
                <a:solidFill>
                  <a:srgbClr val="FF0000"/>
                </a:solidFill>
              </a:rPr>
              <a:t>viiendaks</a:t>
            </a:r>
            <a:r>
              <a:rPr lang="et-EE" sz="3200" b="1" dirty="0"/>
              <a:t> taotlusvooruks</a:t>
            </a:r>
          </a:p>
        </p:txBody>
      </p:sp>
      <p:sp>
        <p:nvSpPr>
          <p:cNvPr id="3" name="Sisu kohatäide 2"/>
          <p:cNvSpPr>
            <a:spLocks noGrp="1"/>
          </p:cNvSpPr>
          <p:nvPr>
            <p:ph idx="1"/>
          </p:nvPr>
        </p:nvSpPr>
        <p:spPr>
          <a:xfrm>
            <a:off x="251298" y="1476053"/>
            <a:ext cx="8208912" cy="5184576"/>
          </a:xfrm>
        </p:spPr>
        <p:txBody>
          <a:bodyPr>
            <a:normAutofit/>
          </a:bodyPr>
          <a:lstStyle/>
          <a:p>
            <a:pPr algn="just">
              <a:spcAft>
                <a:spcPts val="0"/>
              </a:spcAft>
            </a:pPr>
            <a:r>
              <a:rPr lang="et-EE" sz="2400" dirty="0">
                <a:ea typeface="Times New Roman"/>
                <a:cs typeface="Times New Roman"/>
              </a:rPr>
              <a:t>Muutus niisutusinvesteeringu korral Keskkonnaametilt arvamuse küsimise protseduur</a:t>
            </a:r>
            <a:endParaRPr lang="et-EE" sz="2400" dirty="0">
              <a:ea typeface="Calibri"/>
              <a:cs typeface="Times New Roman"/>
            </a:endParaRPr>
          </a:p>
          <a:p>
            <a:pPr algn="just">
              <a:spcAft>
                <a:spcPts val="0"/>
              </a:spcAft>
            </a:pPr>
            <a:r>
              <a:rPr lang="et-EE" sz="2400" dirty="0">
                <a:ea typeface="Times New Roman"/>
                <a:cs typeface="Times New Roman"/>
              </a:rPr>
              <a:t>lisati piimatootmise ja loomakasvatuse valdkonna hindamiskriteeriumitesse </a:t>
            </a:r>
            <a:r>
              <a:rPr lang="et-EE" sz="2400" b="1" dirty="0">
                <a:ea typeface="Times New Roman"/>
                <a:cs typeface="Times New Roman"/>
              </a:rPr>
              <a:t>ohustatud tõugu loomade pidajatele</a:t>
            </a:r>
            <a:endParaRPr lang="et-EE" sz="2400" dirty="0">
              <a:ea typeface="Times New Roman"/>
              <a:cs typeface="Times New Roman"/>
            </a:endParaRPr>
          </a:p>
          <a:p>
            <a:pPr algn="just">
              <a:spcAft>
                <a:spcPts val="0"/>
              </a:spcAft>
            </a:pPr>
            <a:r>
              <a:rPr lang="et-EE" sz="2400" dirty="0">
                <a:ea typeface="Times New Roman"/>
                <a:cs typeface="Times New Roman"/>
              </a:rPr>
              <a:t>lisati teraviljakasvatuse valdkonna hindamiskriteeriumitesse </a:t>
            </a:r>
            <a:r>
              <a:rPr lang="et-EE" sz="2400" b="1" dirty="0">
                <a:ea typeface="Times New Roman"/>
                <a:cs typeface="Times New Roman"/>
              </a:rPr>
              <a:t>kuivati ehitamise</a:t>
            </a:r>
            <a:r>
              <a:rPr lang="et-EE" sz="2400" dirty="0">
                <a:ea typeface="Times New Roman"/>
                <a:cs typeface="Times New Roman"/>
              </a:rPr>
              <a:t> </a:t>
            </a:r>
            <a:r>
              <a:rPr lang="et-EE" sz="2400" b="1" dirty="0">
                <a:ea typeface="Times New Roman"/>
                <a:cs typeface="Times New Roman"/>
              </a:rPr>
              <a:t>või ostmise </a:t>
            </a:r>
            <a:r>
              <a:rPr lang="et-EE" sz="2400" dirty="0">
                <a:ea typeface="Times New Roman"/>
                <a:cs typeface="Times New Roman"/>
              </a:rPr>
              <a:t>korral täiendav eelistus ettevõtjatele, </a:t>
            </a:r>
            <a:r>
              <a:rPr lang="et-EE" sz="2400" b="1" dirty="0">
                <a:ea typeface="Times New Roman"/>
                <a:cs typeface="Times New Roman"/>
              </a:rPr>
              <a:t>kes on sertifitseeritud seemnete tootjad.</a:t>
            </a:r>
          </a:p>
          <a:p>
            <a:pPr algn="just">
              <a:spcAft>
                <a:spcPts val="0"/>
              </a:spcAft>
            </a:pPr>
            <a:r>
              <a:rPr lang="et-EE" sz="2400" dirty="0">
                <a:latin typeface="Calibri"/>
                <a:ea typeface="Calibri"/>
                <a:cs typeface="Times New Roman"/>
              </a:rPr>
              <a:t>suurendati </a:t>
            </a:r>
            <a:r>
              <a:rPr lang="et-EE" sz="2400" b="1" dirty="0">
                <a:latin typeface="Calibri"/>
                <a:ea typeface="Calibri"/>
                <a:cs typeface="Times New Roman"/>
              </a:rPr>
              <a:t>tootjarühmadele</a:t>
            </a:r>
            <a:r>
              <a:rPr lang="et-EE" sz="2400" dirty="0">
                <a:latin typeface="Calibri"/>
                <a:ea typeface="Calibri"/>
                <a:cs typeface="Times New Roman"/>
              </a:rPr>
              <a:t> antavate hindepunktide arvu</a:t>
            </a:r>
          </a:p>
          <a:p>
            <a:pPr algn="just">
              <a:spcAft>
                <a:spcPts val="0"/>
              </a:spcAft>
            </a:pPr>
            <a:r>
              <a:rPr lang="et-EE" sz="2400" b="1" dirty="0">
                <a:latin typeface="Calibri"/>
                <a:ea typeface="Calibri"/>
                <a:cs typeface="Times New Roman"/>
              </a:rPr>
              <a:t>mahetootjatel</a:t>
            </a:r>
            <a:r>
              <a:rPr lang="et-EE" sz="2400" dirty="0">
                <a:latin typeface="Calibri"/>
                <a:ea typeface="Calibri"/>
                <a:cs typeface="Times New Roman"/>
              </a:rPr>
              <a:t> on loomakoha maksumus 10% suurem</a:t>
            </a:r>
          </a:p>
          <a:p>
            <a:pPr lvl="1" algn="just">
              <a:spcAft>
                <a:spcPts val="0"/>
              </a:spcAft>
            </a:pPr>
            <a:r>
              <a:rPr lang="et-EE" sz="2000" dirty="0">
                <a:latin typeface="Calibri"/>
                <a:ea typeface="Calibri"/>
                <a:cs typeface="Times New Roman"/>
              </a:rPr>
              <a:t>kes kõrgemat ühikumaksumust kasutab peab olema mahe sihipärase kasutamise perioodi lõpuni</a:t>
            </a:r>
          </a:p>
          <a:p>
            <a:pPr algn="just">
              <a:spcAft>
                <a:spcPts val="0"/>
              </a:spcAft>
            </a:pPr>
            <a:r>
              <a:rPr lang="et-EE" sz="2400" b="1" dirty="0">
                <a:latin typeface="Calibri"/>
                <a:ea typeface="Calibri"/>
                <a:cs typeface="Times New Roman"/>
              </a:rPr>
              <a:t>Rail Balticu </a:t>
            </a:r>
            <a:r>
              <a:rPr lang="et-EE" sz="2400" dirty="0">
                <a:latin typeface="Calibri"/>
                <a:ea typeface="Calibri"/>
                <a:cs typeface="Times New Roman"/>
              </a:rPr>
              <a:t>alale toetust enam ei saa</a:t>
            </a:r>
            <a:endParaRPr lang="et-EE" sz="2400" b="1" dirty="0">
              <a:latin typeface="Calibri"/>
              <a:ea typeface="Calibri"/>
              <a:cs typeface="Times New Roman"/>
            </a:endParaRPr>
          </a:p>
        </p:txBody>
      </p:sp>
    </p:spTree>
    <p:extLst>
      <p:ext uri="{BB962C8B-B14F-4D97-AF65-F5344CB8AC3E}">
        <p14:creationId xmlns:p14="http://schemas.microsoft.com/office/powerpoint/2010/main" val="158679025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Toetuse taotleja</a:t>
            </a:r>
          </a:p>
        </p:txBody>
      </p:sp>
      <p:sp>
        <p:nvSpPr>
          <p:cNvPr id="3" name="Teksti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35310824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Toetust saab taotleda ettevõtja, …</a:t>
            </a:r>
          </a:p>
        </p:txBody>
      </p:sp>
      <p:sp>
        <p:nvSpPr>
          <p:cNvPr id="3" name="Content Placeholder 2"/>
          <p:cNvSpPr>
            <a:spLocks noGrp="1"/>
          </p:cNvSpPr>
          <p:nvPr>
            <p:ph idx="1"/>
          </p:nvPr>
        </p:nvSpPr>
        <p:spPr/>
        <p:txBody>
          <a:bodyPr>
            <a:normAutofit fontScale="85000" lnSpcReduction="20000"/>
          </a:bodyPr>
          <a:lstStyle/>
          <a:p>
            <a:r>
              <a:rPr lang="et-EE" dirty="0"/>
              <a:t>… kes on tegutsenud vähemalt </a:t>
            </a:r>
            <a:r>
              <a:rPr lang="et-EE" b="1" dirty="0">
                <a:solidFill>
                  <a:srgbClr val="FF0000"/>
                </a:solidFill>
              </a:rPr>
              <a:t>kaks</a:t>
            </a:r>
            <a:r>
              <a:rPr lang="et-EE" dirty="0"/>
              <a:t> majandusaastat</a:t>
            </a:r>
          </a:p>
          <a:p>
            <a:r>
              <a:rPr lang="et-EE" dirty="0"/>
              <a:t>… kes on olnud vähemalt </a:t>
            </a:r>
            <a:r>
              <a:rPr lang="et-EE" b="1" dirty="0">
                <a:solidFill>
                  <a:srgbClr val="FF0000"/>
                </a:solidFill>
              </a:rPr>
              <a:t>mõlemal</a:t>
            </a:r>
            <a:r>
              <a:rPr lang="et-EE" dirty="0"/>
              <a:t> eelnenud majandusaastal põllumajandustootja</a:t>
            </a:r>
          </a:p>
          <a:p>
            <a:pPr lvl="1"/>
            <a:r>
              <a:rPr lang="et-EE" dirty="0"/>
              <a:t>mõlemal vaadeldaval majandusaastal peab olema üle 50% ettevõtte müügitulust põllumajanduslik</a:t>
            </a:r>
          </a:p>
          <a:p>
            <a:r>
              <a:rPr lang="et-EE" dirty="0"/>
              <a:t>… kelle omatoodetud põllumajandustoodete ja nende töötlemisel saadud toodete müügitulu on taotlemise aastale </a:t>
            </a:r>
            <a:r>
              <a:rPr lang="et-EE" u="sng" dirty="0">
                <a:solidFill>
                  <a:schemeClr val="tx1"/>
                </a:solidFill>
              </a:rPr>
              <a:t>vahetult eelnenud</a:t>
            </a:r>
            <a:r>
              <a:rPr lang="et-EE" dirty="0"/>
              <a:t> majandusaastal </a:t>
            </a:r>
            <a:r>
              <a:rPr lang="et-EE" b="1" dirty="0">
                <a:solidFill>
                  <a:srgbClr val="FF0000"/>
                </a:solidFill>
              </a:rPr>
              <a:t>olnud suurem kui 14 000 eurot </a:t>
            </a:r>
            <a:r>
              <a:rPr lang="et-EE" dirty="0"/>
              <a:t>ja vahetult eelnenud </a:t>
            </a:r>
            <a:r>
              <a:rPr lang="et-EE" u="sng" dirty="0"/>
              <a:t>teisel</a:t>
            </a:r>
            <a:r>
              <a:rPr lang="et-EE" dirty="0"/>
              <a:t> majandusaastal suurem kui 1200 eurot</a:t>
            </a:r>
            <a:endParaRPr lang="et-EE" b="1" dirty="0">
              <a:solidFill>
                <a:srgbClr val="FF0000"/>
              </a:solidFill>
            </a:endParaRPr>
          </a:p>
        </p:txBody>
      </p:sp>
      <p:sp>
        <p:nvSpPr>
          <p:cNvPr id="4" name="TextBox 3"/>
          <p:cNvSpPr txBox="1"/>
          <p:nvPr/>
        </p:nvSpPr>
        <p:spPr>
          <a:xfrm>
            <a:off x="719617" y="6108394"/>
            <a:ext cx="6377030" cy="701710"/>
          </a:xfrm>
          <a:prstGeom prst="rect">
            <a:avLst/>
          </a:prstGeom>
          <a:noFill/>
        </p:spPr>
        <p:txBody>
          <a:bodyPr wrap="none" lIns="91422" tIns="45710" rIns="91422" bIns="45710" rtlCol="0">
            <a:spAutoFit/>
          </a:bodyPr>
          <a:lstStyle/>
          <a:p>
            <a:r>
              <a:rPr lang="et-EE" dirty="0"/>
              <a:t>Põllumajandustoode on toimimislepingu lisas 1 nimetatud toode. </a:t>
            </a:r>
          </a:p>
          <a:p>
            <a:r>
              <a:rPr lang="et-EE" dirty="0">
                <a:solidFill>
                  <a:srgbClr val="FF0000"/>
                </a:solidFill>
              </a:rPr>
              <a:t>Töötlemisel saadus toode peab olema saadud valdavalt lisa I tootest</a:t>
            </a:r>
          </a:p>
        </p:txBody>
      </p:sp>
    </p:spTree>
    <p:extLst>
      <p:ext uri="{BB962C8B-B14F-4D97-AF65-F5344CB8AC3E}">
        <p14:creationId xmlns:p14="http://schemas.microsoft.com/office/powerpoint/2010/main" val="336547806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2400" b="1" dirty="0"/>
              <a:t>FIE üleminek äriühinguks või teiseks FIE-ks</a:t>
            </a:r>
          </a:p>
        </p:txBody>
      </p:sp>
      <p:sp>
        <p:nvSpPr>
          <p:cNvPr id="3" name="Content Placeholder 2"/>
          <p:cNvSpPr>
            <a:spLocks noGrp="1"/>
          </p:cNvSpPr>
          <p:nvPr>
            <p:ph idx="1"/>
          </p:nvPr>
        </p:nvSpPr>
        <p:spPr>
          <a:ln>
            <a:noFill/>
          </a:ln>
        </p:spPr>
        <p:txBody>
          <a:bodyPr>
            <a:normAutofit/>
          </a:bodyPr>
          <a:lstStyle/>
          <a:p>
            <a:r>
              <a:rPr lang="et-EE" dirty="0"/>
              <a:t>… ettevõtja, kes ei ole tegutsenud vahetult enne taotluse esitamise aastat vähemalt kahte majandusaastat, kuid:</a:t>
            </a:r>
          </a:p>
          <a:p>
            <a:pPr marL="856894" lvl="1"/>
            <a:r>
              <a:rPr lang="et-EE" dirty="0"/>
              <a:t>kes on oma ettevõtlusvormi muutnud FIEst äriühinguks või teiseks FIE-ks</a:t>
            </a:r>
          </a:p>
          <a:p>
            <a:pPr marL="856894" lvl="1"/>
            <a:r>
              <a:rPr lang="et-EE" dirty="0"/>
              <a:t>kes on üle võtnud oma vanema või vanavanema (FIE) </a:t>
            </a:r>
            <a:r>
              <a:rPr lang="et-EE" dirty="0">
                <a:solidFill>
                  <a:schemeClr val="tx1"/>
                </a:solidFill>
              </a:rPr>
              <a:t>põllumajandus</a:t>
            </a:r>
            <a:r>
              <a:rPr lang="et-EE" dirty="0"/>
              <a:t>ettevõtte</a:t>
            </a:r>
          </a:p>
        </p:txBody>
      </p:sp>
    </p:spTree>
    <p:extLst>
      <p:ext uri="{BB962C8B-B14F-4D97-AF65-F5344CB8AC3E}">
        <p14:creationId xmlns:p14="http://schemas.microsoft.com/office/powerpoint/2010/main" val="287435844"/>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Toojarühmade erisus (1)</a:t>
            </a:r>
            <a:endParaRPr lang="et-EE" altLang="en-US" sz="3600" b="1" dirty="0">
              <a:solidFill>
                <a:srgbClr val="FFC000"/>
              </a:solidFill>
            </a:endParaRPr>
          </a:p>
        </p:txBody>
      </p:sp>
      <p:sp>
        <p:nvSpPr>
          <p:cNvPr id="3" name="Content Placeholder 2"/>
          <p:cNvSpPr>
            <a:spLocks noGrp="1"/>
          </p:cNvSpPr>
          <p:nvPr>
            <p:ph idx="1"/>
          </p:nvPr>
        </p:nvSpPr>
        <p:spPr>
          <a:ln>
            <a:noFill/>
          </a:ln>
        </p:spPr>
        <p:txBody>
          <a:bodyPr>
            <a:normAutofit fontScale="62500" lnSpcReduction="20000"/>
          </a:bodyPr>
          <a:lstStyle/>
          <a:p>
            <a:r>
              <a:rPr lang="et-EE" dirty="0"/>
              <a:t>… tulundusühistu, kes on Euroopa Liidu ühise põllumajanduspoliitika rakendamise seaduse § 85 tähenduses tunnustatud põllumajandussektori tootjarühm, või kes vastab järgmistele nõuetele:</a:t>
            </a:r>
          </a:p>
          <a:p>
            <a:pPr marL="856894" lvl="1"/>
            <a:r>
              <a:rPr lang="et-EE" dirty="0"/>
              <a:t>TÜ-l on vähemalt viis liiget, kes ei ole seotud ettevõtjad konkurentsiseaduse tähenduses, ning kellest igaühe puhul ületas omatoodetud põllumajandustoodete ja nende töötlemisel saadud toodete müügitulu taotluse esitamise aastale vahetult eelnenud majandusaastal 2 400 eurot ning moodustas üle 50% kogu müügitulust</a:t>
            </a:r>
          </a:p>
          <a:p>
            <a:pPr marL="856894" lvl="1"/>
            <a:r>
              <a:rPr lang="et-EE" dirty="0"/>
              <a:t>TÜ liikmete omatoodetud põllumajandustoodete ja nende töötlemisel saadud toodete müügitulu kokku ületas taotlemisele vahetult eelnenud majandusaastal 14 000 eurot</a:t>
            </a:r>
          </a:p>
          <a:p>
            <a:pPr marL="856894" lvl="1"/>
            <a:r>
              <a:rPr lang="et-EE" dirty="0"/>
              <a:t>TÜ põhikirjas sätestatud eesmärk ja tegutsemisvaldkond on seotud tema liikmete põllumajandusliku tegevusega’</a:t>
            </a:r>
          </a:p>
          <a:p>
            <a:pPr marL="856894" lvl="1"/>
            <a:r>
              <a:rPr lang="et-EE" dirty="0">
                <a:solidFill>
                  <a:schemeClr val="tx1"/>
                </a:solidFill>
              </a:rPr>
              <a:t>tootjarühma sõltumatud liikmed ei tohi olla teise tootjarühma sõltumatuteks liikmeteks</a:t>
            </a:r>
          </a:p>
        </p:txBody>
      </p:sp>
    </p:spTree>
    <p:extLst>
      <p:ext uri="{BB962C8B-B14F-4D97-AF65-F5344CB8AC3E}">
        <p14:creationId xmlns:p14="http://schemas.microsoft.com/office/powerpoint/2010/main" val="1177341166"/>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Ettekande sisu</a:t>
            </a:r>
          </a:p>
        </p:txBody>
      </p:sp>
      <p:sp>
        <p:nvSpPr>
          <p:cNvPr id="3" name="Sisu kohatäide 2"/>
          <p:cNvSpPr>
            <a:spLocks noGrp="1"/>
          </p:cNvSpPr>
          <p:nvPr>
            <p:ph idx="1"/>
          </p:nvPr>
        </p:nvSpPr>
        <p:spPr/>
        <p:txBody>
          <a:bodyPr>
            <a:normAutofit/>
          </a:bodyPr>
          <a:lstStyle/>
          <a:p>
            <a:r>
              <a:rPr lang="et-EE" dirty="0"/>
              <a:t>Üldinfo meetme kohta</a:t>
            </a:r>
          </a:p>
          <a:p>
            <a:r>
              <a:rPr lang="et-EE" dirty="0"/>
              <a:t>2017. a </a:t>
            </a:r>
            <a:r>
              <a:rPr lang="et-EE" dirty="0">
                <a:solidFill>
                  <a:srgbClr val="FF0000"/>
                </a:solidFill>
              </a:rPr>
              <a:t>viiendaks</a:t>
            </a:r>
            <a:r>
              <a:rPr lang="et-EE" dirty="0"/>
              <a:t> vooruks määruses tehtud muudatused</a:t>
            </a:r>
          </a:p>
          <a:p>
            <a:r>
              <a:rPr lang="et-EE" dirty="0"/>
              <a:t>Nõuded taotlejale, toetatavad tegevused, hinnapakkumised, investeeringu tegemine, toetuse saajale kaasnevad kohustused, toetuse taotluste hindamine</a:t>
            </a:r>
          </a:p>
          <a:p>
            <a:endParaRPr lang="et-EE" dirty="0"/>
          </a:p>
        </p:txBody>
      </p:sp>
    </p:spTree>
    <p:extLst>
      <p:ext uri="{BB962C8B-B14F-4D97-AF65-F5344CB8AC3E}">
        <p14:creationId xmlns:p14="http://schemas.microsoft.com/office/powerpoint/2010/main" val="118076895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Toojarühmade erisus (2)</a:t>
            </a:r>
            <a:endParaRPr lang="et-EE" altLang="en-US" sz="3600" b="1" dirty="0">
              <a:solidFill>
                <a:srgbClr val="FFC000"/>
              </a:solidFill>
            </a:endParaRPr>
          </a:p>
        </p:txBody>
      </p:sp>
      <p:sp>
        <p:nvSpPr>
          <p:cNvPr id="3" name="Content Placeholder 2"/>
          <p:cNvSpPr>
            <a:spLocks noGrp="1"/>
          </p:cNvSpPr>
          <p:nvPr>
            <p:ph idx="1"/>
          </p:nvPr>
        </p:nvSpPr>
        <p:spPr>
          <a:xfrm>
            <a:off x="503238" y="1116013"/>
            <a:ext cx="7956971" cy="5165729"/>
          </a:xfrm>
          <a:ln>
            <a:noFill/>
          </a:ln>
        </p:spPr>
        <p:txBody>
          <a:bodyPr>
            <a:normAutofit fontScale="92500" lnSpcReduction="20000"/>
          </a:bodyPr>
          <a:lstStyle/>
          <a:p>
            <a:r>
              <a:rPr lang="et-EE" dirty="0"/>
              <a:t>Tootjarühm peab olema registreeritud äriregistris</a:t>
            </a:r>
          </a:p>
          <a:p>
            <a:r>
              <a:rPr lang="et-EE" dirty="0">
                <a:solidFill>
                  <a:schemeClr val="tx1"/>
                </a:solidFill>
              </a:rPr>
              <a:t>Toojarühma enda tegevusajale ja müügitulule ei ole nõudeid seatud</a:t>
            </a:r>
          </a:p>
          <a:p>
            <a:pPr lvl="1"/>
            <a:r>
              <a:rPr lang="et-EE" dirty="0">
                <a:solidFill>
                  <a:schemeClr val="tx1"/>
                </a:solidFill>
              </a:rPr>
              <a:t>tootjarühma korral ei vaadelda võlakordajat ja maksevõimenäitajat</a:t>
            </a:r>
          </a:p>
          <a:p>
            <a:pPr lvl="1"/>
            <a:r>
              <a:rPr lang="et-EE" dirty="0">
                <a:solidFill>
                  <a:schemeClr val="tx1"/>
                </a:solidFill>
              </a:rPr>
              <a:t>Kui tootjarühma liikme taotluse esitamisele vahetult eelnenud majandusaasta aruanne ei ole äriregistrile esitatud ning nimetatud aruande äriregistrile esitamise tähtaeg ei ole taotluse esitamise hetkeks saabunud, võetakse aluseks taotluse esitamisele vahetult eelnenud</a:t>
            </a:r>
            <a:r>
              <a:rPr lang="et-EE" strike="sngStrike" dirty="0">
                <a:solidFill>
                  <a:schemeClr val="tx1"/>
                </a:solidFill>
              </a:rPr>
              <a:t> </a:t>
            </a:r>
            <a:r>
              <a:rPr lang="et-EE" dirty="0">
                <a:solidFill>
                  <a:schemeClr val="tx1"/>
                </a:solidFill>
              </a:rPr>
              <a:t>majandusaasta aruanne, mille äriregistrile esitamise tähtaeg on möödunud.</a:t>
            </a:r>
          </a:p>
        </p:txBody>
      </p:sp>
    </p:spTree>
    <p:extLst>
      <p:ext uri="{BB962C8B-B14F-4D97-AF65-F5344CB8AC3E}">
        <p14:creationId xmlns:p14="http://schemas.microsoft.com/office/powerpoint/2010/main" val="317787048"/>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Nõuded toetuse taotlejale – majandusaasta pikkus</a:t>
            </a:r>
          </a:p>
        </p:txBody>
      </p:sp>
      <p:sp>
        <p:nvSpPr>
          <p:cNvPr id="3" name="Content Placeholder 2"/>
          <p:cNvSpPr>
            <a:spLocks noGrp="1"/>
          </p:cNvSpPr>
          <p:nvPr>
            <p:ph idx="1"/>
          </p:nvPr>
        </p:nvSpPr>
        <p:spPr/>
        <p:txBody>
          <a:bodyPr>
            <a:normAutofit/>
          </a:bodyPr>
          <a:lstStyle/>
          <a:p>
            <a:r>
              <a:rPr lang="et-EE" dirty="0"/>
              <a:t>Ettevõte peab olema tegutsenud vähemalt kaks majandusaastat</a:t>
            </a:r>
          </a:p>
          <a:p>
            <a:pPr lvl="1"/>
            <a:r>
              <a:rPr lang="et-EE" dirty="0"/>
              <a:t>taotluse esitamisele vahetult eelnenud majandusaasta peab olema vähemalt </a:t>
            </a:r>
            <a:r>
              <a:rPr lang="et-EE" dirty="0">
                <a:solidFill>
                  <a:schemeClr val="tx1"/>
                </a:solidFill>
              </a:rPr>
              <a:t>12 kuu </a:t>
            </a:r>
            <a:r>
              <a:rPr lang="et-EE" dirty="0"/>
              <a:t>pikkune</a:t>
            </a:r>
          </a:p>
          <a:p>
            <a:pPr lvl="1"/>
            <a:r>
              <a:rPr lang="et-EE" dirty="0"/>
              <a:t>taotluse esitamisele vahetult eelnenud teine majandusaasta võib olla ka lühem</a:t>
            </a:r>
          </a:p>
          <a:p>
            <a:pPr lvl="1"/>
            <a:r>
              <a:rPr lang="et-EE" dirty="0"/>
              <a:t>nimetatud nõue ei </a:t>
            </a:r>
            <a:r>
              <a:rPr lang="et-EE" dirty="0">
                <a:solidFill>
                  <a:schemeClr val="tx1"/>
                </a:solidFill>
              </a:rPr>
              <a:t>kohaldu ülevõtjale ja </a:t>
            </a:r>
            <a:r>
              <a:rPr lang="et-EE" dirty="0"/>
              <a:t>tootjarühmale</a:t>
            </a:r>
          </a:p>
          <a:p>
            <a:endParaRPr lang="et-EE" dirty="0"/>
          </a:p>
        </p:txBody>
      </p:sp>
    </p:spTree>
    <p:extLst>
      <p:ext uri="{BB962C8B-B14F-4D97-AF65-F5344CB8AC3E}">
        <p14:creationId xmlns:p14="http://schemas.microsoft.com/office/powerpoint/2010/main" val="399618892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Nõuded toetuse taotlejale – majandusaasnäitajate vaatlemine</a:t>
            </a:r>
          </a:p>
        </p:txBody>
      </p:sp>
      <p:sp>
        <p:nvSpPr>
          <p:cNvPr id="3" name="Content Placeholder 2"/>
          <p:cNvSpPr>
            <a:spLocks noGrp="1"/>
          </p:cNvSpPr>
          <p:nvPr>
            <p:ph idx="1"/>
          </p:nvPr>
        </p:nvSpPr>
        <p:spPr/>
        <p:txBody>
          <a:bodyPr>
            <a:normAutofit lnSpcReduction="10000"/>
          </a:bodyPr>
          <a:lstStyle/>
          <a:p>
            <a:r>
              <a:rPr lang="et-EE" sz="2600" dirty="0"/>
              <a:t>Äriühingu puhul peab olema enne toetuse taotluse esitamist esitatud mõlema taotlemisele vahetult eelneva majandusaasta aruanded </a:t>
            </a:r>
            <a:r>
              <a:rPr lang="et-EE" sz="2600" b="1" dirty="0"/>
              <a:t>äriregistrile</a:t>
            </a:r>
          </a:p>
          <a:p>
            <a:r>
              <a:rPr lang="et-EE" sz="2600" dirty="0"/>
              <a:t>FIE, kes peab tekkepõhist raamatupidamist, </a:t>
            </a:r>
            <a:r>
              <a:rPr lang="et-EE" sz="2600" b="1" dirty="0">
                <a:solidFill>
                  <a:srgbClr val="00B050"/>
                </a:solidFill>
              </a:rPr>
              <a:t>esitab avaldusega </a:t>
            </a:r>
            <a:r>
              <a:rPr lang="et-EE" sz="2600" b="1" dirty="0"/>
              <a:t>PRIAle</a:t>
            </a:r>
            <a:r>
              <a:rPr lang="et-EE" sz="2600" dirty="0"/>
              <a:t> mõlema taotlemisele vahetult eelneva majandusaasta kohta tema bilansi- ja kasumiaruande vastavad andmed</a:t>
            </a:r>
          </a:p>
          <a:p>
            <a:r>
              <a:rPr lang="et-EE" sz="2600" dirty="0">
                <a:solidFill>
                  <a:schemeClr val="tx1"/>
                </a:solidFill>
              </a:rPr>
              <a:t>käibemaksukohustuslike füüsilisest isikust ettevõtjate müügitulu kontrollitakse tuludeklaratsioonide e-vormi vaatlemine käibedeklaratsioonide vaatlemisega </a:t>
            </a:r>
          </a:p>
          <a:p>
            <a:endParaRPr lang="et-EE" sz="2600" dirty="0"/>
          </a:p>
          <a:p>
            <a:endParaRPr lang="et-EE" dirty="0"/>
          </a:p>
        </p:txBody>
      </p:sp>
    </p:spTree>
    <p:extLst>
      <p:ext uri="{BB962C8B-B14F-4D97-AF65-F5344CB8AC3E}">
        <p14:creationId xmlns:p14="http://schemas.microsoft.com/office/powerpoint/2010/main" val="396653078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Varasem toetuste saamine</a:t>
            </a:r>
          </a:p>
        </p:txBody>
      </p:sp>
      <p:sp>
        <p:nvSpPr>
          <p:cNvPr id="3" name="Content Placeholder 2"/>
          <p:cNvSpPr>
            <a:spLocks noGrp="1"/>
          </p:cNvSpPr>
          <p:nvPr>
            <p:ph idx="1"/>
          </p:nvPr>
        </p:nvSpPr>
        <p:spPr/>
        <p:txBody>
          <a:bodyPr>
            <a:normAutofit fontScale="92500" lnSpcReduction="20000"/>
          </a:bodyPr>
          <a:lstStyle/>
          <a:p>
            <a:r>
              <a:rPr lang="et-EE" dirty="0"/>
              <a:t>taotleja ei ole saanud ega taotle samal ajal sama kulu  kohta toetust riigieelarvelistest või muudest Euroopa Liidu või välisvahenditest või muud tagastamatut riigiabi</a:t>
            </a:r>
          </a:p>
          <a:p>
            <a:r>
              <a:rPr lang="et-EE" dirty="0"/>
              <a:t>taotleja on varem riigieelarvelistest või muudest Euroopa Liidu või välisvahenditest saadud ja tagasimaksmisele kuulunud summa tähtajal tagasi maksnud või toetuse tagasimaksmise ajatamise korral tagasimaksed tasunud ettenähtud summas</a:t>
            </a:r>
          </a:p>
          <a:p>
            <a:endParaRPr lang="et-EE" dirty="0"/>
          </a:p>
        </p:txBody>
      </p:sp>
    </p:spTree>
    <p:extLst>
      <p:ext uri="{BB962C8B-B14F-4D97-AF65-F5344CB8AC3E}">
        <p14:creationId xmlns:p14="http://schemas.microsoft.com/office/powerpoint/2010/main" val="86309298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Nõuded toetuse taotleja jätkusuutlikkusele (1)</a:t>
            </a:r>
          </a:p>
        </p:txBody>
      </p:sp>
      <p:sp>
        <p:nvSpPr>
          <p:cNvPr id="3" name="Content Placeholder 2"/>
          <p:cNvSpPr>
            <a:spLocks noGrp="1"/>
          </p:cNvSpPr>
          <p:nvPr>
            <p:ph idx="1"/>
          </p:nvPr>
        </p:nvSpPr>
        <p:spPr/>
        <p:txBody>
          <a:bodyPr>
            <a:normAutofit fontScale="92500" lnSpcReduction="10000"/>
          </a:bodyPr>
          <a:lstStyle/>
          <a:p>
            <a:r>
              <a:rPr lang="et-EE" dirty="0"/>
              <a:t>taotlejal ei ole riikliku maksu võlga või tema riikliku maksu võla tasumine on ajatatud. Maksuvõla tasumise ajatamise korral on maksuvõlg, mille tasumise tähtaeg on möödunud, tasutud ettenähtud summas</a:t>
            </a:r>
          </a:p>
          <a:p>
            <a:r>
              <a:rPr lang="et-EE" dirty="0"/>
              <a:t>taotleja suhtes ei ole algatatud likvideerimismenetlust ega </a:t>
            </a:r>
            <a:r>
              <a:rPr lang="et-EE" dirty="0">
                <a:solidFill>
                  <a:schemeClr val="tx1"/>
                </a:solidFill>
              </a:rPr>
              <a:t>nimetatud pankrotiseaduse kohaselt ajutist pankrotihaldurit või kohtuotsusega välja kuulutatud pankrotti</a:t>
            </a:r>
          </a:p>
        </p:txBody>
      </p:sp>
    </p:spTree>
    <p:extLst>
      <p:ext uri="{BB962C8B-B14F-4D97-AF65-F5344CB8AC3E}">
        <p14:creationId xmlns:p14="http://schemas.microsoft.com/office/powerpoint/2010/main" val="37378870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Nõuded toetuse taotleja jätkusuutlikkusele (2)</a:t>
            </a:r>
            <a:endParaRPr lang="et-EE" altLang="en-US" sz="3600" b="1" dirty="0">
              <a:solidFill>
                <a:srgbClr val="FFC000"/>
              </a:solidFill>
            </a:endParaRPr>
          </a:p>
        </p:txBody>
      </p:sp>
      <p:sp>
        <p:nvSpPr>
          <p:cNvPr id="3" name="Content Placeholder 2"/>
          <p:cNvSpPr>
            <a:spLocks noGrp="1"/>
          </p:cNvSpPr>
          <p:nvPr>
            <p:ph idx="1"/>
          </p:nvPr>
        </p:nvSpPr>
        <p:spPr>
          <a:ln>
            <a:noFill/>
          </a:ln>
        </p:spPr>
        <p:txBody>
          <a:bodyPr>
            <a:normAutofit fontScale="85000" lnSpcReduction="20000"/>
          </a:bodyPr>
          <a:lstStyle/>
          <a:p>
            <a:r>
              <a:rPr lang="et-EE" dirty="0">
                <a:solidFill>
                  <a:schemeClr val="tx1"/>
                </a:solidFill>
              </a:rPr>
              <a:t>taotleja võlakordaja ehk võõrkapitali osakaalu näitaja, mille arvutamisel jagatakse taotluse esitamise aastale vahetult eelnenud majandusaasta kohustuste summa koguvara summaga, ei olnud taotluse esitamise aastale vahetult eelnenud majandusaastal </a:t>
            </a:r>
            <a:r>
              <a:rPr lang="et-EE" b="1" dirty="0">
                <a:solidFill>
                  <a:schemeClr val="tx1"/>
                </a:solidFill>
              </a:rPr>
              <a:t>suurem kui 0,70</a:t>
            </a:r>
            <a:endParaRPr lang="et-EE" dirty="0">
              <a:solidFill>
                <a:schemeClr val="tx1"/>
              </a:solidFill>
            </a:endParaRPr>
          </a:p>
          <a:p>
            <a:r>
              <a:rPr lang="et-EE" dirty="0">
                <a:solidFill>
                  <a:schemeClr val="tx1"/>
                </a:solidFill>
              </a:rPr>
              <a:t>taotleja maksevõime näitaja, mille arvutamisel jagatakse taotluse esitamise aastale vahetult eelnenud majandusaasta käibevara summa lühiajaliste kohustuste summaga, on taotluse esitamise aastale vahetult eelnenud majandusaastal </a:t>
            </a:r>
            <a:r>
              <a:rPr lang="et-EE" b="1" dirty="0">
                <a:solidFill>
                  <a:schemeClr val="tx1"/>
                </a:solidFill>
              </a:rPr>
              <a:t>suurem kui 1,00</a:t>
            </a:r>
            <a:endParaRPr lang="et-EE" dirty="0">
              <a:solidFill>
                <a:schemeClr val="tx1"/>
              </a:solidFill>
            </a:endParaRPr>
          </a:p>
        </p:txBody>
      </p:sp>
    </p:spTree>
    <p:extLst>
      <p:ext uri="{BB962C8B-B14F-4D97-AF65-F5344CB8AC3E}">
        <p14:creationId xmlns:p14="http://schemas.microsoft.com/office/powerpoint/2010/main" val="3473258248"/>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Noor ettevõtja</a:t>
            </a:r>
            <a:endParaRPr lang="et-EE" altLang="en-US" sz="3600" b="1" dirty="0">
              <a:solidFill>
                <a:srgbClr val="FFC000"/>
              </a:solidFill>
            </a:endParaRPr>
          </a:p>
        </p:txBody>
      </p:sp>
      <p:sp>
        <p:nvSpPr>
          <p:cNvPr id="3" name="Content Placeholder 2"/>
          <p:cNvSpPr>
            <a:spLocks noGrp="1"/>
          </p:cNvSpPr>
          <p:nvPr>
            <p:ph idx="1"/>
          </p:nvPr>
        </p:nvSpPr>
        <p:spPr>
          <a:ln>
            <a:noFill/>
          </a:ln>
        </p:spPr>
        <p:txBody>
          <a:bodyPr>
            <a:normAutofit/>
          </a:bodyPr>
          <a:lstStyle/>
          <a:p>
            <a:r>
              <a:rPr lang="et-EE" dirty="0"/>
              <a:t>füüsilisest isikust ettevõtja on taotluse esitamise ajal kuni 40-aastane</a:t>
            </a:r>
          </a:p>
          <a:p>
            <a:r>
              <a:rPr lang="et-EE" dirty="0"/>
              <a:t>äriühing, </a:t>
            </a:r>
            <a:r>
              <a:rPr lang="et-EE" dirty="0">
                <a:solidFill>
                  <a:schemeClr val="tx1"/>
                </a:solidFill>
              </a:rPr>
              <a:t>kellel ei ole juriidilisest isikust osanikke või aktsionäre ja kelle kõik füüsilisest isikust osanikud või aktsionärid ja juhatuse liikmed on taotluse esitamise ajal kuni 40-aastased.</a:t>
            </a:r>
          </a:p>
        </p:txBody>
      </p:sp>
    </p:spTree>
    <p:extLst>
      <p:ext uri="{BB962C8B-B14F-4D97-AF65-F5344CB8AC3E}">
        <p14:creationId xmlns:p14="http://schemas.microsoft.com/office/powerpoint/2010/main" val="482380295"/>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11204" y="4284365"/>
            <a:ext cx="7648575" cy="1470323"/>
          </a:xfrm>
        </p:spPr>
        <p:txBody>
          <a:bodyPr/>
          <a:lstStyle/>
          <a:p>
            <a:r>
              <a:rPr lang="et-EE" dirty="0"/>
              <a:t>Toetatavad tegevused</a:t>
            </a:r>
          </a:p>
        </p:txBody>
      </p:sp>
      <p:sp>
        <p:nvSpPr>
          <p:cNvPr id="3" name="Teksti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60006510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Toetatavad tegevused</a:t>
            </a:r>
          </a:p>
        </p:txBody>
      </p:sp>
      <p:sp>
        <p:nvSpPr>
          <p:cNvPr id="3" name="Content Placeholder 2"/>
          <p:cNvSpPr>
            <a:spLocks noGrp="1"/>
          </p:cNvSpPr>
          <p:nvPr>
            <p:ph idx="1"/>
          </p:nvPr>
        </p:nvSpPr>
        <p:spPr>
          <a:xfrm>
            <a:off x="395318" y="1044005"/>
            <a:ext cx="8208912" cy="5544616"/>
          </a:xfrm>
          <a:ln>
            <a:noFill/>
          </a:ln>
        </p:spPr>
        <p:txBody>
          <a:bodyPr>
            <a:normAutofit fontScale="40000" lnSpcReduction="20000"/>
          </a:bodyPr>
          <a:lstStyle/>
          <a:p>
            <a:r>
              <a:rPr lang="et-EE" sz="3800" b="1" dirty="0">
                <a:solidFill>
                  <a:srgbClr val="00B0F0"/>
                </a:solidFill>
              </a:rPr>
              <a:t>Toetust saab taotleda:</a:t>
            </a:r>
          </a:p>
          <a:p>
            <a:pPr marL="856894" lvl="1"/>
            <a:r>
              <a:rPr lang="et-EE" sz="4000" dirty="0">
                <a:latin typeface="Times New Roman" panose="02020603050405020304" pitchFamily="18" charset="0"/>
                <a:cs typeface="Times New Roman" panose="02020603050405020304" pitchFamily="18" charset="0"/>
              </a:rPr>
              <a:t>põllumajandusliku tootmishoone ja rajatise ehitamiseks ning sellesse paigaldatava või sinna juurde kuuluva statsionaarse seadme ostmiseks või paigaldamiseks</a:t>
            </a:r>
          </a:p>
          <a:p>
            <a:pPr lvl="2" indent="-457008"/>
            <a:r>
              <a:rPr lang="et-EE" sz="4000" dirty="0">
                <a:latin typeface="Times New Roman" panose="02020603050405020304" pitchFamily="18" charset="0"/>
                <a:cs typeface="Times New Roman" panose="02020603050405020304" pitchFamily="18" charset="0"/>
              </a:rPr>
              <a:t>hõlmab ka loomade pidamiseks mõeldud paigaldisi ja </a:t>
            </a:r>
            <a:r>
              <a:rPr lang="et-EE" sz="4000" dirty="0">
                <a:solidFill>
                  <a:srgbClr val="C00000"/>
                </a:solidFill>
                <a:latin typeface="Times New Roman" panose="02020603050405020304" pitchFamily="18" charset="0"/>
                <a:cs typeface="Times New Roman" panose="02020603050405020304" pitchFamily="18" charset="0"/>
              </a:rPr>
              <a:t>muud põllumajanduslikuks </a:t>
            </a:r>
            <a:r>
              <a:rPr lang="et-EE" sz="4000" dirty="0">
                <a:latin typeface="Times New Roman" panose="02020603050405020304" pitchFamily="18" charset="0"/>
                <a:cs typeface="Times New Roman" panose="02020603050405020304" pitchFamily="18" charset="0"/>
              </a:rPr>
              <a:t>toomiseks vajalikku sisseseadet</a:t>
            </a:r>
          </a:p>
          <a:p>
            <a:pPr marL="856894" lvl="1"/>
            <a:r>
              <a:rPr lang="et-EE" sz="4000" dirty="0">
                <a:latin typeface="Times New Roman" panose="02020603050405020304" pitchFamily="18" charset="0"/>
                <a:cs typeface="Times New Roman" panose="02020603050405020304" pitchFamily="18" charset="0"/>
              </a:rPr>
              <a:t>biomassist elektri, soojuse, vedelkütuse või gaasi tootmiseks vajaliku hoone ja rajatise ehitamiseks  ning sellesse paigaldatava statsionaarse</a:t>
            </a:r>
            <a:r>
              <a:rPr lang="fi-FI" sz="4000" dirty="0">
                <a:latin typeface="Times New Roman" panose="02020603050405020304" pitchFamily="18" charset="0"/>
                <a:cs typeface="Times New Roman" panose="02020603050405020304" pitchFamily="18" charset="0"/>
              </a:rPr>
              <a:t> </a:t>
            </a:r>
            <a:r>
              <a:rPr lang="et-EE" sz="4000" dirty="0">
                <a:latin typeface="Times New Roman" panose="02020603050405020304" pitchFamily="18" charset="0"/>
                <a:cs typeface="Times New Roman" panose="02020603050405020304" pitchFamily="18" charset="0"/>
              </a:rPr>
              <a:t>seadme</a:t>
            </a:r>
            <a:r>
              <a:rPr lang="fi-FI" sz="4000" dirty="0">
                <a:latin typeface="Times New Roman" panose="02020603050405020304" pitchFamily="18" charset="0"/>
                <a:cs typeface="Times New Roman" panose="02020603050405020304" pitchFamily="18" charset="0"/>
              </a:rPr>
              <a:t> ja muu </a:t>
            </a:r>
            <a:r>
              <a:rPr lang="et-EE" sz="4000" dirty="0">
                <a:latin typeface="Times New Roman" panose="02020603050405020304" pitchFamily="18" charset="0"/>
                <a:cs typeface="Times New Roman" panose="02020603050405020304" pitchFamily="18" charset="0"/>
              </a:rPr>
              <a:t>vajaliku</a:t>
            </a:r>
            <a:r>
              <a:rPr lang="fi-FI" sz="4000" dirty="0">
                <a:latin typeface="Times New Roman" panose="02020603050405020304" pitchFamily="18" charset="0"/>
                <a:cs typeface="Times New Roman" panose="02020603050405020304" pitchFamily="18" charset="0"/>
              </a:rPr>
              <a:t> </a:t>
            </a:r>
            <a:r>
              <a:rPr lang="et-EE" sz="4000" dirty="0">
                <a:latin typeface="Times New Roman" panose="02020603050405020304" pitchFamily="18" charset="0"/>
                <a:cs typeface="Times New Roman" panose="02020603050405020304" pitchFamily="18" charset="0"/>
              </a:rPr>
              <a:t>sisseseade</a:t>
            </a:r>
            <a:r>
              <a:rPr lang="fi-FI" sz="4000" dirty="0">
                <a:latin typeface="Times New Roman" panose="02020603050405020304" pitchFamily="18" charset="0"/>
                <a:cs typeface="Times New Roman" panose="02020603050405020304" pitchFamily="18" charset="0"/>
              </a:rPr>
              <a:t> </a:t>
            </a:r>
            <a:r>
              <a:rPr lang="et-EE" sz="4000" dirty="0">
                <a:latin typeface="Times New Roman" panose="02020603050405020304" pitchFamily="18" charset="0"/>
                <a:cs typeface="Times New Roman" panose="02020603050405020304" pitchFamily="18" charset="0"/>
              </a:rPr>
              <a:t>ostmiseks või paigaldamiseks</a:t>
            </a:r>
          </a:p>
          <a:p>
            <a:pPr marL="856894" lvl="1"/>
            <a:r>
              <a:rPr lang="et-EE" sz="4000" dirty="0">
                <a:latin typeface="Times New Roman" panose="02020603050405020304" pitchFamily="18" charset="0"/>
                <a:cs typeface="Times New Roman" panose="02020603050405020304" pitchFamily="18" charset="0"/>
              </a:rPr>
              <a:t>põllumajandusmasina ümberehitamiseks biogaasi või biokütuse tarbimisele</a:t>
            </a:r>
          </a:p>
          <a:p>
            <a:pPr marL="856894" lvl="1"/>
            <a:r>
              <a:rPr lang="et-EE" sz="4000" dirty="0">
                <a:latin typeface="Times New Roman" panose="02020603050405020304" pitchFamily="18" charset="0"/>
                <a:cs typeface="Times New Roman" panose="02020603050405020304" pitchFamily="18" charset="0"/>
              </a:rPr>
              <a:t>viljapuuaedade ja marjaistandike rajamiseks ning laiendamiseks vajaliku paljundusmaterjali ostmiseks või istutamiseks</a:t>
            </a:r>
          </a:p>
          <a:p>
            <a:pPr marL="856894" lvl="1"/>
            <a:r>
              <a:rPr lang="et-EE" sz="4000" dirty="0">
                <a:latin typeface="Times New Roman" panose="02020603050405020304" pitchFamily="18" charset="0"/>
                <a:cs typeface="Times New Roman" panose="02020603050405020304" pitchFamily="18" charset="0"/>
              </a:rPr>
              <a:t>istandike piirdeaedade ning istandike konstruktsioonide ostmiseks ja paigaldamiseks</a:t>
            </a:r>
          </a:p>
          <a:p>
            <a:pPr marL="856894" lvl="1"/>
            <a:r>
              <a:rPr lang="et-EE" sz="4000" dirty="0">
                <a:latin typeface="Times New Roman" panose="02020603050405020304" pitchFamily="18" charset="0"/>
                <a:cs typeface="Times New Roman" panose="02020603050405020304" pitchFamily="18" charset="0"/>
              </a:rPr>
              <a:t>mesindus- ja seenekasvatusinventari ja -seadmete ostmiseks või paigaldamiseks</a:t>
            </a:r>
          </a:p>
          <a:p>
            <a:pPr marL="856894" lvl="1"/>
            <a:r>
              <a:rPr lang="et-EE" sz="4000" dirty="0">
                <a:latin typeface="Times New Roman" panose="02020603050405020304" pitchFamily="18" charset="0"/>
                <a:cs typeface="Times New Roman" panose="02020603050405020304" pitchFamily="18" charset="0"/>
              </a:rPr>
              <a:t>põllumajandussaaduste tootmiseks, säilitamiseks ja toodangu esmamüügi eelseks ettevalmistuseks vajalike mobiilsete masinate ja seadmete ostmiseks</a:t>
            </a:r>
          </a:p>
          <a:p>
            <a:pPr marL="856894" lvl="1"/>
            <a:r>
              <a:rPr lang="et-EE" sz="4000" dirty="0">
                <a:solidFill>
                  <a:schemeClr val="tx1"/>
                </a:solidFill>
                <a:latin typeface="Times New Roman" panose="02020603050405020304" pitchFamily="18" charset="0"/>
                <a:cs typeface="Times New Roman" panose="02020603050405020304" pitchFamily="18" charset="0"/>
              </a:rPr>
              <a:t>niisutussüsteemi ehitamine</a:t>
            </a:r>
          </a:p>
          <a:p>
            <a:pPr marL="856894" lvl="1"/>
            <a:r>
              <a:rPr lang="et-EE" sz="4000" dirty="0">
                <a:solidFill>
                  <a:schemeClr val="tx1"/>
                </a:solidFill>
                <a:latin typeface="Times New Roman" panose="02020603050405020304" pitchFamily="18" charset="0"/>
                <a:cs typeface="Times New Roman" panose="02020603050405020304" pitchFamily="18" charset="0"/>
              </a:rPr>
              <a:t>niisutuseks vajaliku statsionaarse seadme ostmine ning vajaduse korral paigaldamine </a:t>
            </a:r>
          </a:p>
          <a:p>
            <a:pPr marL="856894" lvl="1"/>
            <a:endParaRPr lang="et-EE" sz="4000" dirty="0">
              <a:latin typeface="Times New Roman" panose="02020603050405020304" pitchFamily="18" charset="0"/>
              <a:cs typeface="Times New Roman" panose="02020603050405020304" pitchFamily="18" charset="0"/>
            </a:endParaRPr>
          </a:p>
          <a:p>
            <a:pPr marL="856894" lvl="1"/>
            <a:endParaRPr lang="et-EE" dirty="0"/>
          </a:p>
        </p:txBody>
      </p:sp>
    </p:spTree>
    <p:extLst>
      <p:ext uri="{BB962C8B-B14F-4D97-AF65-F5344CB8AC3E}">
        <p14:creationId xmlns:p14="http://schemas.microsoft.com/office/powerpoint/2010/main" val="3239512188"/>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Toetatava tegevuse osaks võib olla ka … </a:t>
            </a:r>
          </a:p>
        </p:txBody>
      </p:sp>
      <p:sp>
        <p:nvSpPr>
          <p:cNvPr id="3" name="Content Placeholder 2"/>
          <p:cNvSpPr>
            <a:spLocks noGrp="1"/>
          </p:cNvSpPr>
          <p:nvPr>
            <p:ph idx="1"/>
          </p:nvPr>
        </p:nvSpPr>
        <p:spPr>
          <a:xfrm>
            <a:off x="575246" y="1188021"/>
            <a:ext cx="7956971" cy="4752528"/>
          </a:xfrm>
          <a:ln>
            <a:noFill/>
          </a:ln>
        </p:spPr>
        <p:txBody>
          <a:bodyPr>
            <a:normAutofit fontScale="40000" lnSpcReduction="20000"/>
          </a:bodyPr>
          <a:lstStyle/>
          <a:p>
            <a:pPr>
              <a:buFont typeface="Wingdings" panose="05000000000000000000" pitchFamily="2" charset="2"/>
              <a:buChar char="Ø"/>
            </a:pPr>
            <a:r>
              <a:rPr lang="et-EE" dirty="0">
                <a:solidFill>
                  <a:schemeClr val="tx1"/>
                </a:solidFill>
              </a:rPr>
              <a:t>toetatava hoone, rajatise või niisutussüsteemi ehitamisega või niisutuseks kasutatava statsionaarse seadme ostmisega kaasnev keskkonnamõju eelhindamine või keskkonnamõju hindamine ja energiaauditi tellimine, projekteerimistöö tellimine ning projekteerimiseks vajaliku ehitusgeoloogilise ja -geodeetilise uurimistöö tellimine (ettevalmistav töö)</a:t>
            </a:r>
          </a:p>
          <a:p>
            <a:pPr>
              <a:buFont typeface="Wingdings" panose="05000000000000000000" pitchFamily="2" charset="2"/>
              <a:buChar char="Ø"/>
            </a:pPr>
            <a:r>
              <a:rPr lang="et-EE" dirty="0">
                <a:solidFill>
                  <a:schemeClr val="tx1"/>
                </a:solidFill>
              </a:rPr>
              <a:t>toetatava hoone või rajatise ning selle juurde kuuluva eratee ja platsi rajamine </a:t>
            </a:r>
          </a:p>
          <a:p>
            <a:pPr>
              <a:buFont typeface="Wingdings" panose="05000000000000000000" pitchFamily="2" charset="2"/>
              <a:buChar char="Ø"/>
            </a:pPr>
            <a:r>
              <a:rPr lang="et-EE" dirty="0">
                <a:solidFill>
                  <a:schemeClr val="tx1"/>
                </a:solidFill>
              </a:rPr>
              <a:t>omanikujärelevalve tegemine (ehitustegevuse korral)</a:t>
            </a:r>
          </a:p>
          <a:p>
            <a:pPr>
              <a:buFont typeface="Wingdings" panose="05000000000000000000" pitchFamily="2" charset="2"/>
              <a:buChar char="Ø"/>
            </a:pPr>
            <a:r>
              <a:rPr lang="et-EE" dirty="0">
                <a:solidFill>
                  <a:schemeClr val="tx1"/>
                </a:solidFill>
              </a:rPr>
              <a:t>infotehnoloogia- ja valveseadmete ning toodangu kvaliteeti määravate seadmete ostmine või paigaldamine</a:t>
            </a:r>
          </a:p>
          <a:p>
            <a:pPr>
              <a:buFont typeface="Wingdings" panose="05000000000000000000" pitchFamily="2" charset="2"/>
              <a:buChar char="Ø"/>
            </a:pPr>
            <a:r>
              <a:rPr lang="et-EE" dirty="0">
                <a:solidFill>
                  <a:schemeClr val="tx1"/>
                </a:solidFill>
              </a:rPr>
              <a:t>infotehnoloogilise lahenduse ja tarkvara ostmine</a:t>
            </a:r>
          </a:p>
          <a:p>
            <a:pPr>
              <a:buFont typeface="Wingdings" panose="05000000000000000000" pitchFamily="2" charset="2"/>
              <a:buChar char="Ø"/>
            </a:pPr>
            <a:r>
              <a:rPr lang="et-EE" dirty="0">
                <a:solidFill>
                  <a:schemeClr val="tx1"/>
                </a:solidFill>
              </a:rPr>
              <a:t>lairibale juurdepääsuühenduste (liini ja liinirajatiste) rajamine </a:t>
            </a:r>
          </a:p>
          <a:p>
            <a:pPr>
              <a:buFont typeface="Wingdings" panose="05000000000000000000" pitchFamily="2" charset="2"/>
              <a:buChar char="Ø"/>
            </a:pPr>
            <a:r>
              <a:rPr lang="et-EE" dirty="0">
                <a:solidFill>
                  <a:schemeClr val="tx1"/>
                </a:solidFill>
              </a:rPr>
              <a:t>toetatava hoone või rajatise juurde kuuluva veevarustus-, kanalisatsiooni- ja reoveepuhastussüsteemi ehitamine ning nende juurde kuuluvate seadmete ostmine ja paigaldamine, veevarustus- ja kanalisatsioonivõrguga liitumine</a:t>
            </a:r>
          </a:p>
          <a:p>
            <a:pPr>
              <a:buFont typeface="Wingdings" panose="05000000000000000000" pitchFamily="2" charset="2"/>
              <a:buChar char="Ø"/>
            </a:pPr>
            <a:r>
              <a:rPr lang="et-EE" dirty="0">
                <a:solidFill>
                  <a:schemeClr val="tx1"/>
                </a:solidFill>
              </a:rPr>
              <a:t>elektrisüsteemi ja elektripaigaldise ehitamine ning nende juurde kuuluvate seadmete ostmine ja paigaldamine, elektrivõrguga liitumine</a:t>
            </a:r>
          </a:p>
          <a:p>
            <a:pPr>
              <a:buFont typeface="Wingdings" panose="05000000000000000000" pitchFamily="2" charset="2"/>
              <a:buChar char="Ø"/>
            </a:pPr>
            <a:r>
              <a:rPr lang="et-EE" dirty="0">
                <a:solidFill>
                  <a:schemeClr val="tx1"/>
                </a:solidFill>
              </a:rPr>
              <a:t>põllumajanduslikus tootmises ja bioenergia tootmises kasutatava patendi, litsentsi või kasuliku mudeli ostmine</a:t>
            </a:r>
          </a:p>
          <a:p>
            <a:pPr>
              <a:buFont typeface="Wingdings" panose="05000000000000000000" pitchFamily="2" charset="2"/>
              <a:buChar char="Ø"/>
            </a:pPr>
            <a:r>
              <a:rPr lang="et-EE" dirty="0">
                <a:solidFill>
                  <a:schemeClr val="tx1"/>
                </a:solidFill>
              </a:rPr>
              <a:t>põllumajandusloomade pidamiseks ette nähtud statsionaarsete aedade ostmine või paigaldamine</a:t>
            </a:r>
          </a:p>
          <a:p>
            <a:pPr>
              <a:buFont typeface="Wingdings" panose="05000000000000000000" pitchFamily="2" charset="2"/>
              <a:buChar char="Ø"/>
            </a:pPr>
            <a:r>
              <a:rPr lang="et-EE" dirty="0">
                <a:solidFill>
                  <a:schemeClr val="tx1"/>
                </a:solidFill>
              </a:rPr>
              <a:t>Toetatava hoone või rajatise juurde kuuluva tuletõrjeveereservuaari ja tuletõrje veevõtukoha ehitamine</a:t>
            </a:r>
          </a:p>
        </p:txBody>
      </p:sp>
      <p:sp>
        <p:nvSpPr>
          <p:cNvPr id="4" name="TextBox 3"/>
          <p:cNvSpPr txBox="1"/>
          <p:nvPr/>
        </p:nvSpPr>
        <p:spPr>
          <a:xfrm>
            <a:off x="611339" y="5652521"/>
            <a:ext cx="7920878" cy="898323"/>
          </a:xfrm>
          <a:prstGeom prst="rect">
            <a:avLst/>
          </a:prstGeom>
          <a:noFill/>
        </p:spPr>
        <p:txBody>
          <a:bodyPr wrap="square" lIns="91403" tIns="45700" rIns="91403" bIns="45700" rtlCol="0">
            <a:spAutoFit/>
          </a:bodyPr>
          <a:lstStyle/>
          <a:p>
            <a:pPr defTabSz="449076">
              <a:lnSpc>
                <a:spcPct val="97000"/>
              </a:lnSpc>
            </a:pPr>
            <a:r>
              <a:rPr lang="et-EE" b="1" dirty="0">
                <a:solidFill>
                  <a:srgbClr val="FF0000"/>
                </a:solidFill>
                <a:ea typeface="Microsoft YaHei" charset="-122"/>
              </a:rPr>
              <a:t>Kõigi siin slaidil nimetatud tegevuste abikõlbulik maksumus kokku </a:t>
            </a:r>
          </a:p>
          <a:p>
            <a:pPr defTabSz="449076">
              <a:lnSpc>
                <a:spcPct val="97000"/>
              </a:lnSpc>
            </a:pPr>
            <a:r>
              <a:rPr lang="et-EE" b="1" dirty="0">
                <a:solidFill>
                  <a:srgbClr val="FF0000"/>
                </a:solidFill>
                <a:ea typeface="Microsoft YaHei" charset="-122"/>
              </a:rPr>
              <a:t>ei või moodustada suuremat osa kui 30% kõigi tegevuste</a:t>
            </a:r>
          </a:p>
          <a:p>
            <a:pPr defTabSz="449076">
              <a:lnSpc>
                <a:spcPct val="97000"/>
              </a:lnSpc>
            </a:pPr>
            <a:r>
              <a:rPr lang="et-EE" b="1" dirty="0">
                <a:solidFill>
                  <a:srgbClr val="FF0000"/>
                </a:solidFill>
                <a:ea typeface="Microsoft YaHei" charset="-122"/>
              </a:rPr>
              <a:t>abikõlblikest kuludest</a:t>
            </a:r>
          </a:p>
        </p:txBody>
      </p:sp>
    </p:spTree>
    <p:extLst>
      <p:ext uri="{BB962C8B-B14F-4D97-AF65-F5344CB8AC3E}">
        <p14:creationId xmlns:p14="http://schemas.microsoft.com/office/powerpoint/2010/main" val="3064005169"/>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Meetme sihtgrupp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3527494"/>
              </p:ext>
            </p:extLst>
          </p:nvPr>
        </p:nvGraphicFramePr>
        <p:xfrm>
          <a:off x="503238" y="1768479"/>
          <a:ext cx="7956550"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03430" y="1439575"/>
            <a:ext cx="3259151" cy="331141"/>
          </a:xfrm>
          <a:prstGeom prst="rect">
            <a:avLst/>
          </a:prstGeom>
          <a:noFill/>
        </p:spPr>
        <p:txBody>
          <a:bodyPr wrap="none" lIns="91403" tIns="45700" rIns="91403" bIns="45700" rtlCol="0">
            <a:spAutoFit/>
          </a:bodyPr>
          <a:lstStyle/>
          <a:p>
            <a:pPr defTabSz="449076">
              <a:lnSpc>
                <a:spcPct val="97000"/>
              </a:lnSpc>
            </a:pPr>
            <a:r>
              <a:rPr lang="et-EE" sz="1600" b="1" dirty="0">
                <a:solidFill>
                  <a:srgbClr val="FF0000"/>
                </a:solidFill>
                <a:ea typeface="Microsoft YaHei" charset="-122"/>
              </a:rPr>
              <a:t>Meetme eelarve on 145 miljonit eurot</a:t>
            </a:r>
          </a:p>
        </p:txBody>
      </p:sp>
      <p:sp>
        <p:nvSpPr>
          <p:cNvPr id="3" name="TextBox 2"/>
          <p:cNvSpPr txBox="1"/>
          <p:nvPr/>
        </p:nvSpPr>
        <p:spPr>
          <a:xfrm>
            <a:off x="1402393" y="6300589"/>
            <a:ext cx="4783682" cy="378565"/>
          </a:xfrm>
          <a:prstGeom prst="rect">
            <a:avLst/>
          </a:prstGeom>
          <a:noFill/>
        </p:spPr>
        <p:txBody>
          <a:bodyPr wrap="none" rtlCol="0">
            <a:spAutoFit/>
          </a:bodyPr>
          <a:lstStyle/>
          <a:p>
            <a:r>
              <a:rPr lang="et-EE" b="1" dirty="0">
                <a:solidFill>
                  <a:srgbClr val="00B050"/>
                </a:solidFill>
              </a:rPr>
              <a:t>Toetust on määratud 709le põllumajandustootjale</a:t>
            </a:r>
          </a:p>
        </p:txBody>
      </p:sp>
    </p:spTree>
    <p:extLst>
      <p:ext uri="{BB962C8B-B14F-4D97-AF65-F5344CB8AC3E}">
        <p14:creationId xmlns:p14="http://schemas.microsoft.com/office/powerpoint/2010/main" val="145522758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30"/>
            <a:ext cx="7956971" cy="526352"/>
          </a:xfrm>
        </p:spPr>
        <p:txBody>
          <a:bodyPr/>
          <a:lstStyle/>
          <a:p>
            <a:r>
              <a:rPr lang="et-EE" sz="3200" dirty="0"/>
              <a:t>Ehitamine ja ehitusluba</a:t>
            </a:r>
          </a:p>
        </p:txBody>
      </p:sp>
      <p:sp>
        <p:nvSpPr>
          <p:cNvPr id="3" name="Content Placeholder 2"/>
          <p:cNvSpPr>
            <a:spLocks noGrp="1"/>
          </p:cNvSpPr>
          <p:nvPr>
            <p:ph idx="1"/>
          </p:nvPr>
        </p:nvSpPr>
        <p:spPr>
          <a:xfrm>
            <a:off x="503238" y="1188021"/>
            <a:ext cx="7956971" cy="5093721"/>
          </a:xfrm>
        </p:spPr>
        <p:txBody>
          <a:bodyPr/>
          <a:lstStyle/>
          <a:p>
            <a:r>
              <a:rPr lang="et-EE" sz="2400" dirty="0"/>
              <a:t>Ehitamine on ehitise püstitamine, rajamine, paigaldamine, laiendamine või ümberehitamine ehitusseadustikus sätestatud tingimustel ja korras</a:t>
            </a:r>
          </a:p>
          <a:p>
            <a:r>
              <a:rPr lang="et-EE" sz="2400" dirty="0"/>
              <a:t>Ehitamise korral on nõutav kas ehitusluba või ehitusteatis</a:t>
            </a:r>
          </a:p>
          <a:p>
            <a:r>
              <a:rPr lang="et-EE" sz="2400" dirty="0"/>
              <a:t>Niisutussüsteem ehitatakse kas ehitusseadustikus või maaparandusseaduses sätestatud tingimustel ja korras</a:t>
            </a:r>
          </a:p>
          <a:p>
            <a:endParaRPr lang="et-EE" sz="2400" dirty="0"/>
          </a:p>
          <a:p>
            <a:endParaRPr lang="et-EE" sz="2400" dirty="0"/>
          </a:p>
          <a:p>
            <a:endParaRPr lang="et-EE" dirty="0"/>
          </a:p>
          <a:p>
            <a:endParaRPr lang="et-EE" dirty="0"/>
          </a:p>
        </p:txBody>
      </p:sp>
    </p:spTree>
    <p:extLst>
      <p:ext uri="{BB962C8B-B14F-4D97-AF65-F5344CB8AC3E}">
        <p14:creationId xmlns:p14="http://schemas.microsoft.com/office/powerpoint/2010/main" val="396957608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solidFill>
                  <a:srgbClr val="83CAFF"/>
                </a:solidFill>
              </a:rPr>
              <a:t>Omandisuhe investeeringuobjektiga </a:t>
            </a:r>
          </a:p>
        </p:txBody>
      </p:sp>
      <p:sp>
        <p:nvSpPr>
          <p:cNvPr id="3" name="Content Placeholder 2"/>
          <p:cNvSpPr>
            <a:spLocks noGrp="1"/>
          </p:cNvSpPr>
          <p:nvPr>
            <p:ph idx="1"/>
          </p:nvPr>
        </p:nvSpPr>
        <p:spPr>
          <a:xfrm>
            <a:off x="539333" y="1116013"/>
            <a:ext cx="7956971" cy="4729291"/>
          </a:xfrm>
          <a:ln>
            <a:noFill/>
          </a:ln>
        </p:spPr>
        <p:txBody>
          <a:bodyPr>
            <a:normAutofit fontScale="92500" lnSpcReduction="10000"/>
          </a:bodyPr>
          <a:lstStyle/>
          <a:p>
            <a:pPr>
              <a:buFont typeface="Wingdings" panose="05000000000000000000" pitchFamily="2" charset="2"/>
              <a:buChar char="Ø"/>
            </a:pPr>
            <a:r>
              <a:rPr lang="et-EE" dirty="0">
                <a:solidFill>
                  <a:schemeClr val="tx1"/>
                </a:solidFill>
              </a:rPr>
              <a:t>Üldjuhul peab investeeringuobjekt olema toetuse saaja omandis, kuna toetame ostmist ehk omandamist</a:t>
            </a:r>
          </a:p>
          <a:p>
            <a:pPr>
              <a:buFont typeface="Wingdings" panose="05000000000000000000" pitchFamily="2" charset="2"/>
              <a:buChar char="Ø"/>
            </a:pPr>
            <a:r>
              <a:rPr lang="et-EE" dirty="0">
                <a:solidFill>
                  <a:schemeClr val="tx1"/>
                </a:solidFill>
              </a:rPr>
              <a:t>Erandid:</a:t>
            </a:r>
          </a:p>
          <a:p>
            <a:pPr lvl="1"/>
            <a:r>
              <a:rPr lang="et-EE" dirty="0">
                <a:solidFill>
                  <a:schemeClr val="tx1"/>
                </a:solidFill>
              </a:rPr>
              <a:t>juurdepääsutee ehitamine</a:t>
            </a:r>
          </a:p>
          <a:p>
            <a:pPr lvl="1"/>
            <a:r>
              <a:rPr lang="et-EE" dirty="0">
                <a:solidFill>
                  <a:schemeClr val="tx1"/>
                </a:solidFill>
              </a:rPr>
              <a:t>lairibaühenduse rajamine</a:t>
            </a:r>
          </a:p>
          <a:p>
            <a:pPr lvl="1"/>
            <a:r>
              <a:rPr lang="et-EE" dirty="0">
                <a:solidFill>
                  <a:schemeClr val="tx1"/>
                </a:solidFill>
              </a:rPr>
              <a:t>veevarustus-, kanalisatsiooni- või reoveepuhastussüsteemi ehitamine</a:t>
            </a:r>
          </a:p>
          <a:p>
            <a:pPr lvl="1"/>
            <a:r>
              <a:rPr lang="et-EE" dirty="0">
                <a:solidFill>
                  <a:schemeClr val="tx1"/>
                </a:solidFill>
              </a:rPr>
              <a:t>elektrisüsteemi ja elektripaigaldise ehitamine </a:t>
            </a:r>
          </a:p>
          <a:p>
            <a:pPr lvl="1"/>
            <a:r>
              <a:rPr lang="et-EE" dirty="0">
                <a:solidFill>
                  <a:schemeClr val="tx1"/>
                </a:solidFill>
              </a:rPr>
              <a:t>liising</a:t>
            </a:r>
          </a:p>
        </p:txBody>
      </p:sp>
    </p:spTree>
    <p:extLst>
      <p:ext uri="{BB962C8B-B14F-4D97-AF65-F5344CB8AC3E}">
        <p14:creationId xmlns:p14="http://schemas.microsoft.com/office/powerpoint/2010/main" val="1646223076"/>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200" b="1" dirty="0"/>
              <a:t>Investeeringuobjekti asukoha omandisuhe</a:t>
            </a:r>
          </a:p>
        </p:txBody>
      </p:sp>
      <p:sp>
        <p:nvSpPr>
          <p:cNvPr id="3" name="Content Placeholder 2"/>
          <p:cNvSpPr>
            <a:spLocks noGrp="1"/>
          </p:cNvSpPr>
          <p:nvPr>
            <p:ph idx="1"/>
          </p:nvPr>
        </p:nvSpPr>
        <p:spPr>
          <a:xfrm>
            <a:off x="539333" y="1332041"/>
            <a:ext cx="7956971" cy="4513263"/>
          </a:xfrm>
          <a:ln>
            <a:noFill/>
          </a:ln>
        </p:spPr>
        <p:txBody>
          <a:bodyPr>
            <a:normAutofit fontScale="70000" lnSpcReduction="20000"/>
          </a:bodyPr>
          <a:lstStyle/>
          <a:p>
            <a:pPr>
              <a:buFont typeface="Wingdings" panose="05000000000000000000" pitchFamily="2" charset="2"/>
              <a:buChar char="Ø"/>
            </a:pPr>
            <a:r>
              <a:rPr lang="et-EE" dirty="0">
                <a:solidFill>
                  <a:schemeClr val="tx1"/>
                </a:solidFill>
              </a:rPr>
              <a:t>Investeeringu võib teha </a:t>
            </a:r>
            <a:r>
              <a:rPr lang="et-EE" u="sng" dirty="0">
                <a:solidFill>
                  <a:schemeClr val="tx1"/>
                </a:solidFill>
              </a:rPr>
              <a:t>alati</a:t>
            </a:r>
            <a:r>
              <a:rPr lang="et-EE" dirty="0">
                <a:solidFill>
                  <a:schemeClr val="tx1"/>
                </a:solidFill>
              </a:rPr>
              <a:t> toetuse taotleja omandis oleval maal </a:t>
            </a:r>
          </a:p>
          <a:p>
            <a:pPr>
              <a:buFont typeface="Wingdings" panose="05000000000000000000" pitchFamily="2" charset="2"/>
              <a:buChar char="Ø"/>
            </a:pPr>
            <a:r>
              <a:rPr lang="et-EE" dirty="0">
                <a:solidFill>
                  <a:schemeClr val="tx1"/>
                </a:solidFill>
              </a:rPr>
              <a:t>Ehitustegevuseks (sh istandike piirdeaedade ja niisutussüsteemide korral) on võimalik toetust taotleda ka juhul kui taotleja kasuks on seatud hoonestusõigus</a:t>
            </a:r>
          </a:p>
          <a:p>
            <a:pPr lvl="1"/>
            <a:r>
              <a:rPr lang="et-EE" dirty="0">
                <a:solidFill>
                  <a:schemeClr val="tx1"/>
                </a:solidFill>
              </a:rPr>
              <a:t>taotleja peab omama ehitustegevuseks toetuse taotlemisel ka ehitusluba või ehitusteatist</a:t>
            </a:r>
          </a:p>
          <a:p>
            <a:pPr>
              <a:buFont typeface="Wingdings" panose="05000000000000000000" pitchFamily="2" charset="2"/>
              <a:buChar char="Ø"/>
            </a:pPr>
            <a:r>
              <a:rPr lang="et-EE" dirty="0">
                <a:solidFill>
                  <a:schemeClr val="tx1"/>
                </a:solidFill>
              </a:rPr>
              <a:t>Statsionaarsete masinate ja seadmete ( sh niisutussüsteemide masinate ja seadmete ) toetamine on abikõlbulik ka juhul kui taotleja kasuks on seatud hoonestusõigus või kasutusvaldus või kirjalik rendileping </a:t>
            </a:r>
          </a:p>
          <a:p>
            <a:pPr>
              <a:buFont typeface="Wingdings" panose="05000000000000000000" pitchFamily="2" charset="2"/>
              <a:buChar char="Ø"/>
            </a:pPr>
            <a:r>
              <a:rPr lang="et-EE" dirty="0">
                <a:solidFill>
                  <a:schemeClr val="tx1"/>
                </a:solidFill>
              </a:rPr>
              <a:t>Tee ehitamiseks toetuse taotlemisel peab taotleja kasuks olema määratud reaalservituut, kui tee läbib mõnd teist eraomandit.</a:t>
            </a:r>
          </a:p>
        </p:txBody>
      </p:sp>
      <p:sp>
        <p:nvSpPr>
          <p:cNvPr id="2" name="TextBox 1"/>
          <p:cNvSpPr txBox="1"/>
          <p:nvPr/>
        </p:nvSpPr>
        <p:spPr>
          <a:xfrm>
            <a:off x="323306" y="5796533"/>
            <a:ext cx="5804758" cy="701710"/>
          </a:xfrm>
          <a:prstGeom prst="rect">
            <a:avLst/>
          </a:prstGeom>
          <a:noFill/>
        </p:spPr>
        <p:txBody>
          <a:bodyPr wrap="none" lIns="91422" tIns="45710" rIns="91422" bIns="45710" rtlCol="0">
            <a:spAutoFit/>
          </a:bodyPr>
          <a:lstStyle/>
          <a:p>
            <a:r>
              <a:rPr lang="et-EE" b="1" dirty="0">
                <a:solidFill>
                  <a:srgbClr val="00B050"/>
                </a:solidFill>
              </a:rPr>
              <a:t>Nimetatud kohustused on seatud VKEle kolmeks aastaks ja </a:t>
            </a:r>
          </a:p>
          <a:p>
            <a:r>
              <a:rPr lang="et-EE" b="1" dirty="0">
                <a:solidFill>
                  <a:srgbClr val="00B050"/>
                </a:solidFill>
              </a:rPr>
              <a:t>suurettevõtjale viieks aastaks</a:t>
            </a:r>
          </a:p>
        </p:txBody>
      </p:sp>
    </p:spTree>
    <p:extLst>
      <p:ext uri="{BB962C8B-B14F-4D97-AF65-F5344CB8AC3E}">
        <p14:creationId xmlns:p14="http://schemas.microsoft.com/office/powerpoint/2010/main" val="3847390959"/>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30"/>
            <a:ext cx="7956971" cy="814383"/>
          </a:xfrm>
        </p:spPr>
        <p:txBody>
          <a:bodyPr>
            <a:normAutofit fontScale="90000"/>
          </a:bodyPr>
          <a:lstStyle/>
          <a:p>
            <a:r>
              <a:rPr lang="et-EE" sz="2400" b="1" dirty="0"/>
              <a:t>Nõuded niisutussüsteemi ehitamiseks ja niisutuseks vajaliku statsionaarse seadme ostmiseks antava toetuse kohta </a:t>
            </a:r>
          </a:p>
        </p:txBody>
      </p:sp>
      <p:sp>
        <p:nvSpPr>
          <p:cNvPr id="3" name="Content Placeholder 2"/>
          <p:cNvSpPr>
            <a:spLocks noGrp="1"/>
          </p:cNvSpPr>
          <p:nvPr>
            <p:ph idx="1"/>
          </p:nvPr>
        </p:nvSpPr>
        <p:spPr>
          <a:xfrm>
            <a:off x="503238" y="1116013"/>
            <a:ext cx="7956971" cy="5472608"/>
          </a:xfrm>
        </p:spPr>
        <p:txBody>
          <a:bodyPr>
            <a:normAutofit/>
          </a:bodyPr>
          <a:lstStyle/>
          <a:p>
            <a:pPr marL="0" indent="0" algn="ctr">
              <a:buNone/>
            </a:pPr>
            <a:r>
              <a:rPr lang="et-EE" sz="2000" dirty="0"/>
              <a:t>Toetust võib taotleda niisutussüsteemi ehitamise või niisutuseks vajaliku statsionaarse seadme ostmiseks, kui on täidetud järgmised nõuded:</a:t>
            </a:r>
          </a:p>
          <a:p>
            <a:pPr>
              <a:buFont typeface="Wingdings" panose="05000000000000000000" pitchFamily="2" charset="2"/>
              <a:buChar char="Ø"/>
            </a:pPr>
            <a:r>
              <a:rPr lang="et-EE" sz="2000" dirty="0"/>
              <a:t>taotlejal on kavandatava tegevuse olulise keskkonnamõju kohta keskkonnamõju hindamise ja keskkonnajuhtimissüsteemi seaduse § 6 lõike 3 kohane keskkonnamõju eelhinnang või nimetatud seaduse § 20 kohane keskkonnamõju hindamise aruanne ning nimetatud dokumentidest nähtub, et investeeringu tulemusena ei halvene selle põhjaveekogumi või veekogumi seisund, millest niisutuseks vett võetakse või mida niisutussüsteem kaudselt mõjutab ,ega kaasne muud olulist negatiivset mõju keskkonnale</a:t>
            </a:r>
          </a:p>
          <a:p>
            <a:pPr>
              <a:buFont typeface="Wingdings" panose="05000000000000000000" pitchFamily="2" charset="2"/>
              <a:buChar char="Ø"/>
            </a:pPr>
            <a:r>
              <a:rPr lang="et-EE" sz="2000" dirty="0"/>
              <a:t>pärast investeeringu tegemist saab niisutuseks kasutatava vee kogust mõõta</a:t>
            </a:r>
          </a:p>
          <a:p>
            <a:pPr>
              <a:buFont typeface="Wingdings" panose="05000000000000000000" pitchFamily="2" charset="2"/>
              <a:buChar char="Ø"/>
            </a:pPr>
            <a:r>
              <a:rPr lang="et-EE" sz="2000" dirty="0"/>
              <a:t>Statsionaarse seadme ostmise puhul, mille eesmärk on üksnes olemasoleva toimiva niisutussüsteemi elemendi energiatõhususe suurendamine, </a:t>
            </a:r>
            <a:r>
              <a:rPr lang="et-EE" sz="2000" b="1" dirty="0"/>
              <a:t>ei ole keskkonnamõju hindamine vajalik</a:t>
            </a:r>
            <a:r>
              <a:rPr lang="et-EE" sz="2000" dirty="0"/>
              <a:t>. </a:t>
            </a:r>
          </a:p>
          <a:p>
            <a:endParaRPr lang="et-EE" sz="1200" dirty="0"/>
          </a:p>
        </p:txBody>
      </p:sp>
    </p:spTree>
    <p:extLst>
      <p:ext uri="{BB962C8B-B14F-4D97-AF65-F5344CB8AC3E}">
        <p14:creationId xmlns:p14="http://schemas.microsoft.com/office/powerpoint/2010/main" val="400326037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79910"/>
            <a:ext cx="7956971" cy="792087"/>
          </a:xfrm>
        </p:spPr>
        <p:txBody>
          <a:bodyPr>
            <a:normAutofit/>
          </a:bodyPr>
          <a:lstStyle/>
          <a:p>
            <a:r>
              <a:rPr lang="fi-FI" sz="2400" b="1" noProof="1"/>
              <a:t>Veekasutuse</a:t>
            </a:r>
            <a:r>
              <a:rPr lang="fi-FI" sz="2400" b="1" dirty="0"/>
              <a:t> </a:t>
            </a:r>
            <a:r>
              <a:rPr lang="fi-FI" sz="2400" b="1" noProof="1"/>
              <a:t>vähendamise</a:t>
            </a:r>
            <a:r>
              <a:rPr lang="fi-FI" sz="2400" b="1" dirty="0"/>
              <a:t> </a:t>
            </a:r>
            <a:r>
              <a:rPr lang="fi-FI" sz="2400" b="1" noProof="1"/>
              <a:t>kohustus</a:t>
            </a:r>
            <a:r>
              <a:rPr lang="fi-FI" sz="2400" b="1" dirty="0"/>
              <a:t> </a:t>
            </a:r>
            <a:r>
              <a:rPr lang="fi-FI" sz="2400" b="1" noProof="1"/>
              <a:t>niisutussüsteemi</a:t>
            </a:r>
            <a:r>
              <a:rPr lang="fi-FI" sz="2400" b="1" dirty="0"/>
              <a:t> </a:t>
            </a:r>
            <a:r>
              <a:rPr lang="fi-FI" sz="2400" b="1" noProof="1"/>
              <a:t>investeeringu</a:t>
            </a:r>
            <a:r>
              <a:rPr lang="fi-FI" sz="2400" b="1" dirty="0"/>
              <a:t> </a:t>
            </a:r>
            <a:r>
              <a:rPr lang="fi-FI" sz="2400" b="1" noProof="1"/>
              <a:t>tulemusena</a:t>
            </a:r>
            <a:r>
              <a:rPr lang="et-EE" sz="2400" b="1" dirty="0"/>
              <a:t> (1)</a:t>
            </a:r>
          </a:p>
        </p:txBody>
      </p:sp>
      <p:sp>
        <p:nvSpPr>
          <p:cNvPr id="3" name="Content Placeholder 2"/>
          <p:cNvSpPr>
            <a:spLocks noGrp="1"/>
          </p:cNvSpPr>
          <p:nvPr>
            <p:ph idx="1"/>
          </p:nvPr>
        </p:nvSpPr>
        <p:spPr>
          <a:xfrm>
            <a:off x="503238" y="1044005"/>
            <a:ext cx="8172995" cy="5616624"/>
          </a:xfrm>
        </p:spPr>
        <p:txBody>
          <a:bodyPr>
            <a:normAutofit/>
          </a:bodyPr>
          <a:lstStyle/>
          <a:p>
            <a:pPr>
              <a:buFont typeface="Wingdings" panose="05000000000000000000" pitchFamily="2" charset="2"/>
              <a:buChar char="Ø"/>
            </a:pPr>
            <a:r>
              <a:rPr lang="et-EE" sz="1600" dirty="0"/>
              <a:t>Kui niisutuseks kasutatava veekogumi seisund on vee kogusega seotud põhjustel </a:t>
            </a:r>
            <a:r>
              <a:rPr lang="et-EE" sz="1600" b="1" dirty="0"/>
              <a:t>vähemalt hea ja pärast investeeringu tegemist taotleja senine niisutatav ala ei laiene</a:t>
            </a:r>
            <a:r>
              <a:rPr lang="et-EE" sz="1600" dirty="0"/>
              <a:t>, peab olemasoleva niisutussüsteemi ja kavandatava niisutussüsteemi tehnilistest parameetritest nähtuma, et investeeringu tulemusena niisutussüsteemi veekasutus väheneb võrreldes senisega vähemalt </a:t>
            </a:r>
            <a:r>
              <a:rPr lang="et-EE" sz="1600" b="1" dirty="0"/>
              <a:t>viis protsenti toimiva </a:t>
            </a:r>
            <a:r>
              <a:rPr lang="et-EE" sz="1600" dirty="0"/>
              <a:t>katmikala või maaparandussüsteemide registrisse </a:t>
            </a:r>
            <a:r>
              <a:rPr lang="et-EE" sz="1600" b="1" dirty="0"/>
              <a:t>kantud</a:t>
            </a:r>
            <a:r>
              <a:rPr lang="et-EE" sz="1600" dirty="0"/>
              <a:t> avamaa niisutussüsteemi korral ja vähemalt </a:t>
            </a:r>
            <a:r>
              <a:rPr lang="et-EE" sz="1600" b="1" dirty="0"/>
              <a:t>kümme protsenti </a:t>
            </a:r>
            <a:r>
              <a:rPr lang="et-EE" sz="1600" dirty="0"/>
              <a:t>katmikala või avamaa </a:t>
            </a:r>
            <a:r>
              <a:rPr lang="et-EE" sz="1600" b="1" dirty="0"/>
              <a:t>mittetoimiva</a:t>
            </a:r>
            <a:r>
              <a:rPr lang="et-EE" sz="1600" dirty="0"/>
              <a:t> niisutussüsteemi korral </a:t>
            </a:r>
          </a:p>
          <a:p>
            <a:pPr>
              <a:buFont typeface="Wingdings" panose="05000000000000000000" pitchFamily="2" charset="2"/>
              <a:buChar char="Ø"/>
            </a:pPr>
            <a:r>
              <a:rPr lang="et-EE" sz="1600" dirty="0"/>
              <a:t>Kui niisutuseks kasutatava veekogumi seisund on vee kogusega seotud põhjustel </a:t>
            </a:r>
            <a:r>
              <a:rPr lang="et-EE" sz="1600" b="1" dirty="0"/>
              <a:t>vähem kui hea</a:t>
            </a:r>
            <a:r>
              <a:rPr lang="et-EE" sz="1600" dirty="0"/>
              <a:t> ja pärast investeeringu tegemist taotleja senine niisutatav ala ei laiene, peab investeering tulemusena niisutussüsteemi veekasutus väheneb võrreldes senisega vähemalt viis protsenti toimiva katmikala või maaparandussüsteemide registrisse kantud avamaa niisutussüsteemi korral ja vähemalt kümme protsenti katmikala või avamaa mittetoimiva niisutussüsteemi korral </a:t>
            </a:r>
          </a:p>
          <a:p>
            <a:pPr lvl="1"/>
            <a:r>
              <a:rPr lang="et-EE" sz="1600" dirty="0"/>
              <a:t>lisaks investeering arvestuslikule veekasutuse vähenemisele  peab  tagama, et tegelikult on niisutussüsteemi aastast veekasutust võimalik vähendada koguse võrra, mis moodustab vähemalt 50% arvestuslikust niisutussüsteemi aastasest veekasutuse  vähenemisest</a:t>
            </a:r>
          </a:p>
          <a:p>
            <a:pPr lvl="1"/>
            <a:r>
              <a:rPr lang="et-EE" sz="1600" dirty="0"/>
              <a:t>kogu ettevõttes kasutatav veekogus peab vähenema vähemalt samas ulatuses, kui investeerimistasandil on vett kokku hoitud ning vett tuleb kokku hoida vähemalt kolme või viie aasta jooksul alates toetuse</a:t>
            </a:r>
            <a:endParaRPr lang="et-EE" sz="1600" b="1" dirty="0"/>
          </a:p>
          <a:p>
            <a:pPr>
              <a:buFont typeface="Wingdings" panose="05000000000000000000" pitchFamily="2" charset="2"/>
              <a:buChar char="Ø"/>
            </a:pPr>
            <a:endParaRPr lang="et-EE" sz="1400" b="1" dirty="0"/>
          </a:p>
          <a:p>
            <a:pPr>
              <a:buFont typeface="Wingdings" panose="05000000000000000000" pitchFamily="2" charset="2"/>
              <a:buChar char="Ø"/>
            </a:pPr>
            <a:endParaRPr lang="et-EE" sz="1400" b="1" dirty="0"/>
          </a:p>
          <a:p>
            <a:endParaRPr lang="et-EE" sz="1400" dirty="0"/>
          </a:p>
        </p:txBody>
      </p:sp>
    </p:spTree>
    <p:extLst>
      <p:ext uri="{BB962C8B-B14F-4D97-AF65-F5344CB8AC3E}">
        <p14:creationId xmlns:p14="http://schemas.microsoft.com/office/powerpoint/2010/main" val="5128774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b="1" noProof="1"/>
              <a:t>Veekasutuse</a:t>
            </a:r>
            <a:r>
              <a:rPr lang="fi-FI" sz="3200" b="1" dirty="0"/>
              <a:t> </a:t>
            </a:r>
            <a:r>
              <a:rPr lang="fi-FI" sz="3200" b="1" noProof="1"/>
              <a:t>vähendamise</a:t>
            </a:r>
            <a:r>
              <a:rPr lang="fi-FI" sz="3200" b="1" dirty="0"/>
              <a:t> </a:t>
            </a:r>
            <a:r>
              <a:rPr lang="fi-FI" sz="3200" b="1" noProof="1"/>
              <a:t>kohustus</a:t>
            </a:r>
            <a:r>
              <a:rPr lang="fi-FI" sz="3200" b="1" dirty="0"/>
              <a:t> </a:t>
            </a:r>
            <a:r>
              <a:rPr lang="fi-FI" sz="3200" b="1" noProof="1"/>
              <a:t>niisutussüsteemi</a:t>
            </a:r>
            <a:r>
              <a:rPr lang="fi-FI" sz="3200" b="1" dirty="0"/>
              <a:t> </a:t>
            </a:r>
            <a:r>
              <a:rPr lang="fi-FI" sz="3200" b="1" noProof="1"/>
              <a:t>investeeringu</a:t>
            </a:r>
            <a:r>
              <a:rPr lang="fi-FI" sz="3200" b="1" dirty="0"/>
              <a:t> </a:t>
            </a:r>
            <a:r>
              <a:rPr lang="fi-FI" sz="3200" b="1" noProof="1"/>
              <a:t>tulemusena</a:t>
            </a:r>
            <a:r>
              <a:rPr lang="et-EE" sz="3200" b="1" dirty="0"/>
              <a:t> (2)</a:t>
            </a:r>
          </a:p>
        </p:txBody>
      </p:sp>
      <p:sp>
        <p:nvSpPr>
          <p:cNvPr id="3" name="Content Placeholder 2"/>
          <p:cNvSpPr>
            <a:spLocks noGrp="1"/>
          </p:cNvSpPr>
          <p:nvPr>
            <p:ph idx="1"/>
          </p:nvPr>
        </p:nvSpPr>
        <p:spPr>
          <a:xfrm>
            <a:off x="503238" y="1404045"/>
            <a:ext cx="8172995" cy="4877697"/>
          </a:xfrm>
        </p:spPr>
        <p:txBody>
          <a:bodyPr/>
          <a:lstStyle/>
          <a:p>
            <a:pPr lvl="0">
              <a:buFont typeface="Wingdings" panose="05000000000000000000" pitchFamily="2" charset="2"/>
              <a:buChar char="Ø"/>
            </a:pPr>
            <a:r>
              <a:rPr lang="et-EE" sz="1800" dirty="0"/>
              <a:t>Kui niisutuseks kasutatava veekogumi seisund on vee kogusega seotud põhjustel </a:t>
            </a:r>
            <a:r>
              <a:rPr lang="et-EE" sz="1800" b="1" dirty="0"/>
              <a:t>vähem kui hea</a:t>
            </a:r>
            <a:r>
              <a:rPr lang="et-EE" sz="1800" dirty="0"/>
              <a:t> ja pärast investeeringu tegemist taotleja senine niisutatav ala ei laiene, peab investeeringu tulemusena niisutussüsteemi veekasutus väheneb võrreldes senisega vähemalt viis protsenti toimiva katmikala või maaparandussüsteemide registrisse kantud avamaa niisutussüsteemi korral ja vähemalt kümme protsenti katmikala või avamaa mittetoimiva niisutussüsteemi korral </a:t>
            </a:r>
          </a:p>
          <a:p>
            <a:pPr lvl="1"/>
            <a:r>
              <a:rPr lang="et-EE" sz="1800" dirty="0"/>
              <a:t>lisaks investeering arvestuslikule veekasutuse vähenemisele  peab  tagama, et tegelikult on niisutussüsteemi aastast veekasutust võimalik vähendada koguse võrra, mis moodustab vähemalt 50% arvestuslikust niisutussüsteemi aastasest veekasutuse  vähenemisest</a:t>
            </a:r>
          </a:p>
          <a:p>
            <a:pPr lvl="1"/>
            <a:r>
              <a:rPr lang="et-EE" sz="1800" dirty="0"/>
              <a:t>kogu ettevõttes kasutatav veekogus peab vähenema vähemalt samas ulatuses, kui investeerimistasandil on vett kokku hoitud ning vett tuleb kokku hoida vähemalt kolme või viie aasta jooksul alates toetuse</a:t>
            </a:r>
            <a:endParaRPr lang="et-EE" sz="1800" b="1" dirty="0"/>
          </a:p>
          <a:p>
            <a:endParaRPr lang="et-EE" dirty="0"/>
          </a:p>
        </p:txBody>
      </p:sp>
    </p:spTree>
    <p:extLst>
      <p:ext uri="{BB962C8B-B14F-4D97-AF65-F5344CB8AC3E}">
        <p14:creationId xmlns:p14="http://schemas.microsoft.com/office/powerpoint/2010/main" val="217903561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07902"/>
            <a:ext cx="7956971" cy="792088"/>
          </a:xfrm>
        </p:spPr>
        <p:txBody>
          <a:bodyPr/>
          <a:lstStyle/>
          <a:p>
            <a:r>
              <a:rPr lang="fi-FI" sz="2400" b="1" noProof="1"/>
              <a:t>Veekasutuse</a:t>
            </a:r>
            <a:r>
              <a:rPr lang="fi-FI" sz="2400" b="1" dirty="0"/>
              <a:t> </a:t>
            </a:r>
            <a:r>
              <a:rPr lang="fi-FI" sz="2400" b="1" noProof="1"/>
              <a:t>vähendamise</a:t>
            </a:r>
            <a:r>
              <a:rPr lang="fi-FI" sz="2400" b="1" dirty="0"/>
              <a:t> </a:t>
            </a:r>
            <a:r>
              <a:rPr lang="fi-FI" sz="2400" b="1" noProof="1"/>
              <a:t>kohustus</a:t>
            </a:r>
            <a:r>
              <a:rPr lang="fi-FI" sz="2400" b="1" dirty="0"/>
              <a:t> </a:t>
            </a:r>
            <a:r>
              <a:rPr lang="fi-FI" sz="2400" b="1" noProof="1"/>
              <a:t>niisutussüsteemi</a:t>
            </a:r>
            <a:r>
              <a:rPr lang="fi-FI" sz="2400" b="1" dirty="0"/>
              <a:t> </a:t>
            </a:r>
            <a:r>
              <a:rPr lang="fi-FI" sz="2400" b="1" noProof="1"/>
              <a:t>investeeringu</a:t>
            </a:r>
            <a:r>
              <a:rPr lang="fi-FI" sz="2400" b="1" dirty="0"/>
              <a:t> </a:t>
            </a:r>
            <a:r>
              <a:rPr lang="fi-FI" sz="2400" b="1" noProof="1"/>
              <a:t>tulemusena</a:t>
            </a:r>
            <a:r>
              <a:rPr lang="et-EE" sz="2400" b="1" dirty="0"/>
              <a:t> (3)</a:t>
            </a:r>
            <a:endParaRPr lang="et-EE" b="1" dirty="0"/>
          </a:p>
        </p:txBody>
      </p:sp>
      <p:sp>
        <p:nvSpPr>
          <p:cNvPr id="3" name="Content Placeholder 2"/>
          <p:cNvSpPr>
            <a:spLocks noGrp="1"/>
          </p:cNvSpPr>
          <p:nvPr>
            <p:ph idx="1"/>
          </p:nvPr>
        </p:nvSpPr>
        <p:spPr>
          <a:xfrm>
            <a:off x="503238" y="971997"/>
            <a:ext cx="7956971" cy="5544616"/>
          </a:xfrm>
        </p:spPr>
        <p:txBody>
          <a:bodyPr>
            <a:normAutofit/>
          </a:bodyPr>
          <a:lstStyle/>
          <a:p>
            <a:pPr marL="0" indent="0">
              <a:buNone/>
            </a:pPr>
            <a:r>
              <a:rPr lang="et-EE" sz="1600" dirty="0"/>
              <a:t>Investeeringuga võib rajada uue niisutussüsteemi või laiendada taotleja </a:t>
            </a:r>
            <a:r>
              <a:rPr lang="et-EE" sz="1600" b="1" dirty="0"/>
              <a:t>senist niisutatavat </a:t>
            </a:r>
            <a:r>
              <a:rPr lang="et-EE" sz="1600" dirty="0"/>
              <a:t>ala, kui</a:t>
            </a:r>
          </a:p>
          <a:p>
            <a:pPr>
              <a:buFont typeface="Wingdings" panose="05000000000000000000" pitchFamily="2" charset="2"/>
              <a:buChar char="Ø"/>
            </a:pPr>
            <a:r>
              <a:rPr lang="et-EE" sz="1600" dirty="0"/>
              <a:t>Vee seisund on vähemal hea</a:t>
            </a:r>
          </a:p>
          <a:p>
            <a:pPr>
              <a:buFont typeface="Wingdings" panose="05000000000000000000" pitchFamily="2" charset="2"/>
              <a:buChar char="Ø"/>
            </a:pPr>
            <a:r>
              <a:rPr lang="et-EE" sz="1600" dirty="0"/>
              <a:t>kui niisutuseks kasutatava veekogumi seisund on vee kogusega seotud põhjustel </a:t>
            </a:r>
            <a:r>
              <a:rPr lang="et-EE" sz="1600" b="1" dirty="0"/>
              <a:t>vähem kui hea</a:t>
            </a:r>
            <a:r>
              <a:rPr lang="et-EE" sz="1600" dirty="0"/>
              <a:t>, peab investeeringu tulemusena arvestuslik veekasutus võrreldes senisega vähenema vähemalt </a:t>
            </a:r>
            <a:r>
              <a:rPr lang="et-EE" sz="1600" b="1" dirty="0"/>
              <a:t>viis protsenti </a:t>
            </a:r>
            <a:r>
              <a:rPr lang="et-EE" sz="1600" dirty="0"/>
              <a:t>toimiva katmikala või maaparandussüsteemide registrisse kantud avamaa niisutussüsteemi puhul ja vähemalt </a:t>
            </a:r>
            <a:r>
              <a:rPr lang="et-EE" sz="1600" b="1" dirty="0"/>
              <a:t>kümme protsenti </a:t>
            </a:r>
            <a:r>
              <a:rPr lang="et-EE" sz="1600" dirty="0"/>
              <a:t>katmikala või avamaa mittetoimiva niisutussüsteemi puhul</a:t>
            </a:r>
          </a:p>
          <a:p>
            <a:pPr lvl="1"/>
            <a:r>
              <a:rPr lang="et-EE" sz="1200" dirty="0"/>
              <a:t>lisaks investeering arvestuslikule veekasutuse vähenemisele  peab  tagama, et tegelikult on niisutussüsteemi aastast veekasutust </a:t>
            </a:r>
            <a:r>
              <a:rPr lang="et-EE" sz="1200" b="1" dirty="0"/>
              <a:t>võimalik vähendada koguse võrra, mis moodustab vähemalt 50% arvestuslikust niisutussüsteemi aastasest veekasutuse  vähenemises</a:t>
            </a:r>
            <a:r>
              <a:rPr lang="et-EE" sz="1200" dirty="0"/>
              <a:t>t</a:t>
            </a:r>
          </a:p>
          <a:p>
            <a:pPr lvl="1"/>
            <a:r>
              <a:rPr lang="et-EE" sz="1200" dirty="0"/>
              <a:t>kogu ettevõttes kasutatav veekogus peab vähenema vähemalt </a:t>
            </a:r>
            <a:r>
              <a:rPr lang="et-EE" sz="1200" b="1" dirty="0"/>
              <a:t>samas ulatuses</a:t>
            </a:r>
            <a:r>
              <a:rPr lang="et-EE" sz="1200" dirty="0"/>
              <a:t>, kui investeerimistasandil on vett kokku hoitud </a:t>
            </a:r>
          </a:p>
          <a:p>
            <a:pPr lvl="1"/>
            <a:r>
              <a:rPr lang="et-EE" sz="1600" dirty="0"/>
              <a:t>Kui statsionaarne seade ostetakse üksnes </a:t>
            </a:r>
            <a:r>
              <a:rPr lang="et-EE" sz="1600" b="1" dirty="0"/>
              <a:t>toimiva niisutussüsteemi elemendi energiatõhususe suurendamiseks</a:t>
            </a:r>
            <a:r>
              <a:rPr lang="et-EE" sz="1600" dirty="0"/>
              <a:t> või ehitatakse niisutussüsteemi veehoidla </a:t>
            </a:r>
            <a:r>
              <a:rPr lang="et-EE" sz="1600" b="1" dirty="0"/>
              <a:t>ilma niisutussüsteemi veekasutust muutmata, siis nõudeid veekasutuse vähendamise kohta  ei rakendata.</a:t>
            </a:r>
          </a:p>
          <a:p>
            <a:pPr>
              <a:lnSpc>
                <a:spcPct val="110000"/>
              </a:lnSpc>
              <a:spcAft>
                <a:spcPts val="0"/>
              </a:spcAft>
              <a:buFont typeface="Wingdings" panose="05000000000000000000" pitchFamily="2" charset="2"/>
              <a:buChar char="Ø"/>
            </a:pPr>
            <a:endParaRPr lang="et-EE" sz="1600" dirty="0"/>
          </a:p>
          <a:p>
            <a:pPr lvl="1"/>
            <a:endParaRPr lang="et-EE" sz="1200" dirty="0"/>
          </a:p>
        </p:txBody>
      </p:sp>
    </p:spTree>
    <p:extLst>
      <p:ext uri="{BB962C8B-B14F-4D97-AF65-F5344CB8AC3E}">
        <p14:creationId xmlns:p14="http://schemas.microsoft.com/office/powerpoint/2010/main" val="113291933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400" b="1" dirty="0"/>
              <a:t>Niisutussüsteemi nõutud reaalse veekasutuse vähendamise kindlakstegemisel (1)</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t-EE" sz="2000" dirty="0"/>
              <a:t>Niisutussüsteemi ehitamise korral peavad arvestusliku ja tegeliku veekasutuse vähenemise arvutused ja hinnang </a:t>
            </a:r>
            <a:r>
              <a:rPr lang="et-EE" sz="2000" b="1" dirty="0"/>
              <a:t>nähtuma niisutussüsteemi ehitusprojektis</a:t>
            </a:r>
            <a:r>
              <a:rPr lang="et-EE" sz="2000" dirty="0"/>
              <a:t>. Statsionaarse seadme puhul tuginevad arvestusliku ja tegeliku veekasutuse vähenemise arvutus ja hinnang </a:t>
            </a:r>
            <a:r>
              <a:rPr lang="et-EE" sz="2000" b="1" dirty="0"/>
              <a:t>vastava seadme tehnilistele parameetritele. </a:t>
            </a:r>
          </a:p>
          <a:p>
            <a:pPr>
              <a:buFont typeface="Wingdings" panose="05000000000000000000" pitchFamily="2" charset="2"/>
              <a:buChar char="Ø"/>
            </a:pPr>
            <a:r>
              <a:rPr lang="et-EE" sz="2000" dirty="0"/>
              <a:t>Kui avamaal asuv niisutussüsteem </a:t>
            </a:r>
            <a:r>
              <a:rPr lang="et-EE" sz="2000" b="1" dirty="0"/>
              <a:t>ei ole kantud </a:t>
            </a:r>
            <a:r>
              <a:rPr lang="et-EE" sz="2000" dirty="0"/>
              <a:t>maaparandusseaduse alusel peetavasse maaparandussüsteemide registrisse, loetakse see käesoleva määruse tähenduses </a:t>
            </a:r>
            <a:r>
              <a:rPr lang="et-EE" sz="2000" b="1" dirty="0"/>
              <a:t>mittetoimivaks niisutussüsteemiks</a:t>
            </a:r>
            <a:r>
              <a:rPr lang="et-EE" sz="2000" dirty="0"/>
              <a:t>.</a:t>
            </a:r>
          </a:p>
          <a:p>
            <a:endParaRPr lang="et-EE" sz="1600" dirty="0"/>
          </a:p>
        </p:txBody>
      </p:sp>
    </p:spTree>
    <p:extLst>
      <p:ext uri="{BB962C8B-B14F-4D97-AF65-F5344CB8AC3E}">
        <p14:creationId xmlns:p14="http://schemas.microsoft.com/office/powerpoint/2010/main" val="88267440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30"/>
            <a:ext cx="7956971" cy="526352"/>
          </a:xfrm>
        </p:spPr>
        <p:txBody>
          <a:bodyPr>
            <a:normAutofit/>
          </a:bodyPr>
          <a:lstStyle/>
          <a:p>
            <a:r>
              <a:rPr lang="et-EE" sz="2400" b="1" dirty="0"/>
              <a:t>Vee seisundi määratlemine</a:t>
            </a:r>
          </a:p>
        </p:txBody>
      </p:sp>
      <p:sp>
        <p:nvSpPr>
          <p:cNvPr id="3" name="Content Placeholder 2"/>
          <p:cNvSpPr>
            <a:spLocks noGrp="1"/>
          </p:cNvSpPr>
          <p:nvPr>
            <p:ph idx="1"/>
          </p:nvPr>
        </p:nvSpPr>
        <p:spPr>
          <a:xfrm>
            <a:off x="503238" y="1116013"/>
            <a:ext cx="7956971" cy="5165729"/>
          </a:xfrm>
        </p:spPr>
        <p:txBody>
          <a:bodyPr>
            <a:normAutofit/>
          </a:bodyPr>
          <a:lstStyle/>
          <a:p>
            <a:pPr marL="0" indent="0" algn="ctr">
              <a:buNone/>
            </a:pPr>
            <a:r>
              <a:rPr lang="et-EE" sz="1800" dirty="0"/>
              <a:t>Vee kogusega seotud põhjustel loetakse käesoleva määruse tähenduses veekogumi seisundiks vähem kui hea, kui:</a:t>
            </a:r>
          </a:p>
          <a:p>
            <a:pPr marL="0" indent="0">
              <a:buNone/>
            </a:pPr>
            <a:r>
              <a:rPr lang="et-EE" sz="1800" dirty="0"/>
              <a:t> 1) veekogumi seisund ei ole määratud;</a:t>
            </a:r>
          </a:p>
          <a:p>
            <a:pPr marL="0" indent="0">
              <a:buNone/>
            </a:pPr>
            <a:r>
              <a:rPr lang="et-EE" sz="1800" dirty="0"/>
              <a:t> 2) põhjaveekogumi seisund on vee koguselise näitaja alusel vähem kui hea või</a:t>
            </a:r>
          </a:p>
          <a:p>
            <a:pPr marL="0" indent="0">
              <a:buNone/>
            </a:pPr>
            <a:r>
              <a:rPr lang="et-EE" sz="1800" dirty="0"/>
              <a:t> 3) pinnaveekogumi seisund on hüdroloogilise režiimi alusel vähem kui hea või kui pinnaveekogumi seisund on vähem kui hea ja pinnaveekogumi ökoloogilise seisundi määramisel ei ole arvestatud hüdroloogilist režiimi.</a:t>
            </a:r>
          </a:p>
          <a:p>
            <a:endParaRPr lang="et-EE" sz="1800" dirty="0"/>
          </a:p>
        </p:txBody>
      </p:sp>
    </p:spTree>
    <p:extLst>
      <p:ext uri="{BB962C8B-B14F-4D97-AF65-F5344CB8AC3E}">
        <p14:creationId xmlns:p14="http://schemas.microsoft.com/office/powerpoint/2010/main" val="58703178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Mobiilsete masinate ja seadmete ostmine</a:t>
            </a:r>
            <a:endParaRPr lang="et-EE" sz="3200" dirty="0"/>
          </a:p>
        </p:txBody>
      </p:sp>
      <p:sp>
        <p:nvSpPr>
          <p:cNvPr id="3" name="Sisu kohatäide 2"/>
          <p:cNvSpPr>
            <a:spLocks noGrp="1"/>
          </p:cNvSpPr>
          <p:nvPr>
            <p:ph idx="1"/>
          </p:nvPr>
        </p:nvSpPr>
        <p:spPr/>
        <p:txBody>
          <a:bodyPr>
            <a:normAutofit fontScale="55000" lnSpcReduction="20000"/>
          </a:bodyPr>
          <a:lstStyle/>
          <a:p>
            <a:r>
              <a:rPr lang="et-EE" dirty="0"/>
              <a:t>Kui taotleja taotleb toetust mobiilsete masinate ja seadmete ostmiseks, peab ta vastama </a:t>
            </a:r>
            <a:r>
              <a:rPr lang="et-EE" b="1" dirty="0">
                <a:solidFill>
                  <a:srgbClr val="FF0000"/>
                </a:solidFill>
              </a:rPr>
              <a:t>vähemalt ühele </a:t>
            </a:r>
            <a:r>
              <a:rPr lang="et-EE" dirty="0"/>
              <a:t>järgmistest nõuetest:</a:t>
            </a:r>
          </a:p>
          <a:p>
            <a:pPr marL="856894" lvl="1"/>
            <a:r>
              <a:rPr lang="et-EE" dirty="0"/>
              <a:t>taotleja taotluse esitamise aastale vahetult eelnenud kahe majandusaasta </a:t>
            </a:r>
            <a:r>
              <a:rPr lang="et-EE" b="1" dirty="0">
                <a:solidFill>
                  <a:schemeClr val="tx1"/>
                </a:solidFill>
              </a:rPr>
              <a:t>aritmeetiline  </a:t>
            </a:r>
            <a:r>
              <a:rPr lang="et-EE" dirty="0"/>
              <a:t>keskmine müügitulu on alla 200 000 euro</a:t>
            </a:r>
          </a:p>
          <a:p>
            <a:pPr marL="856894" lvl="1"/>
            <a:r>
              <a:rPr lang="et-EE" dirty="0"/>
              <a:t>taotleja omatoodetud põllumajandustoodete või nende töötlemisel saadud toodete müügitulust moodustab taotlemise aastale vahetult eelnenud kahel majandusaastal EMTAK 2008 tegevusvaldkondade 0113 - köögivilja- (sh kõrvitsaliste), juurvilja- ja mugulviljakasvatus, k.a seenekasvatus; 01191 - lillekasvatus; 012 - mitmeaastaste taimede kasvatus (va 0129 - muude mitmeaastaste taimede kasvatus) ja 013 - taimede paljundamine raames saadud müügitulu kokku vähemalt 70% kogumüügitulust</a:t>
            </a:r>
          </a:p>
          <a:p>
            <a:pPr marL="856894" lvl="1"/>
            <a:r>
              <a:rPr lang="et-EE" dirty="0"/>
              <a:t>taotleja on tulundusühistu</a:t>
            </a:r>
          </a:p>
          <a:p>
            <a:r>
              <a:rPr lang="et-EE" dirty="0"/>
              <a:t>Mobiilsete masinate või seadmete ostmine on abikõlbulik, kui nimetud objekt on kantud „</a:t>
            </a:r>
            <a:r>
              <a:rPr lang="et-EE" b="1" dirty="0">
                <a:solidFill>
                  <a:srgbClr val="FF0000"/>
                </a:solidFill>
              </a:rPr>
              <a:t>hinnakataloogi</a:t>
            </a:r>
            <a:r>
              <a:rPr lang="et-EE" dirty="0"/>
              <a:t>“.</a:t>
            </a:r>
          </a:p>
          <a:p>
            <a:pPr lvl="1"/>
            <a:r>
              <a:rPr lang="et-EE" dirty="0"/>
              <a:t>hinnakataloog on leitav PRIA kodulehelt (</a:t>
            </a:r>
            <a:r>
              <a:rPr lang="et-EE" b="1" dirty="0">
                <a:solidFill>
                  <a:schemeClr val="tx1"/>
                </a:solidFill>
                <a:hlinkClick r:id="rId3"/>
              </a:rPr>
              <a:t>https://epria.pria.ee/epria2/#/hinnakataloog/valideeritud</a:t>
            </a:r>
            <a:r>
              <a:rPr lang="et-EE" dirty="0"/>
              <a:t>).</a:t>
            </a:r>
          </a:p>
        </p:txBody>
      </p:sp>
    </p:spTree>
    <p:extLst>
      <p:ext uri="{BB962C8B-B14F-4D97-AF65-F5344CB8AC3E}">
        <p14:creationId xmlns:p14="http://schemas.microsoft.com/office/powerpoint/2010/main" val="7947655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09474409"/>
              </p:ext>
            </p:extLst>
          </p:nvPr>
        </p:nvGraphicFramePr>
        <p:xfrm>
          <a:off x="611337" y="1692077"/>
          <a:ext cx="777686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t-EE" sz="3600" b="1" dirty="0"/>
              <a:t>Toetuse taotlenud ettevõtjate osakaal meetme sihtgrupis</a:t>
            </a:r>
          </a:p>
        </p:txBody>
      </p:sp>
    </p:spTree>
    <p:extLst>
      <p:ext uri="{BB962C8B-B14F-4D97-AF65-F5344CB8AC3E}">
        <p14:creationId xmlns:p14="http://schemas.microsoft.com/office/powerpoint/2010/main" val="216313872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Abikõlblik kulu</a:t>
            </a:r>
          </a:p>
        </p:txBody>
      </p:sp>
      <p:sp>
        <p:nvSpPr>
          <p:cNvPr id="3" name="Content Placeholder 2"/>
          <p:cNvSpPr>
            <a:spLocks noGrp="1"/>
          </p:cNvSpPr>
          <p:nvPr>
            <p:ph idx="1"/>
          </p:nvPr>
        </p:nvSpPr>
        <p:spPr>
          <a:xfrm>
            <a:off x="539333" y="1332041"/>
            <a:ext cx="7956971" cy="4513263"/>
          </a:xfrm>
          <a:ln>
            <a:noFill/>
          </a:ln>
        </p:spPr>
        <p:txBody>
          <a:bodyPr>
            <a:normAutofit fontScale="62500" lnSpcReduction="20000"/>
          </a:bodyPr>
          <a:lstStyle/>
          <a:p>
            <a:pPr>
              <a:buFont typeface="Wingdings" panose="05000000000000000000" pitchFamily="2" charset="2"/>
              <a:buChar char="Ø"/>
            </a:pPr>
            <a:r>
              <a:rPr lang="et-EE" dirty="0">
                <a:solidFill>
                  <a:schemeClr val="tx1"/>
                </a:solidFill>
              </a:rPr>
              <a:t>Ettevalmistava töö abikõlblik maksumus on </a:t>
            </a:r>
            <a:r>
              <a:rPr lang="et-EE" b="1" dirty="0">
                <a:solidFill>
                  <a:schemeClr val="tx1"/>
                </a:solidFill>
              </a:rPr>
              <a:t>kuni 10 protsenti </a:t>
            </a:r>
            <a:r>
              <a:rPr lang="et-EE" dirty="0">
                <a:solidFill>
                  <a:schemeClr val="tx1"/>
                </a:solidFill>
              </a:rPr>
              <a:t>selle investeeringuobjekti abikõlblikust maksumusest, millega ettevalmistav töö kaasnes.</a:t>
            </a:r>
          </a:p>
          <a:p>
            <a:pPr>
              <a:buFont typeface="Wingdings" panose="05000000000000000000" pitchFamily="2" charset="2"/>
              <a:buChar char="Ø"/>
            </a:pPr>
            <a:r>
              <a:rPr lang="et-EE" dirty="0">
                <a:solidFill>
                  <a:schemeClr val="tx1"/>
                </a:solidFill>
              </a:rPr>
              <a:t>Omanikujärelevalve tegemise abikõlblik maksumus on </a:t>
            </a:r>
            <a:r>
              <a:rPr lang="et-EE" b="1" dirty="0">
                <a:solidFill>
                  <a:schemeClr val="tx1"/>
                </a:solidFill>
              </a:rPr>
              <a:t>kuni 3 protsenti </a:t>
            </a:r>
            <a:r>
              <a:rPr lang="et-EE" dirty="0">
                <a:solidFill>
                  <a:schemeClr val="tx1"/>
                </a:solidFill>
              </a:rPr>
              <a:t>selle investeeringuobjekti abikõlblikust maksumusest, mille üle omanikujärelevalvet tehakse.</a:t>
            </a:r>
          </a:p>
          <a:p>
            <a:pPr>
              <a:buFont typeface="Wingdings" panose="05000000000000000000" pitchFamily="2" charset="2"/>
              <a:buChar char="Ø"/>
            </a:pPr>
            <a:r>
              <a:rPr lang="et-EE" dirty="0">
                <a:solidFill>
                  <a:schemeClr val="tx1"/>
                </a:solidFill>
              </a:rPr>
              <a:t>Abikõlblik on ka </a:t>
            </a:r>
            <a:r>
              <a:rPr lang="et-EE" b="1" dirty="0">
                <a:solidFill>
                  <a:srgbClr val="FF0000"/>
                </a:solidFill>
              </a:rPr>
              <a:t>kasutatud masina ja seadme ostmine</a:t>
            </a:r>
            <a:r>
              <a:rPr lang="et-EE" dirty="0">
                <a:solidFill>
                  <a:schemeClr val="tx1"/>
                </a:solidFill>
              </a:rPr>
              <a:t>, kui …:</a:t>
            </a:r>
          </a:p>
          <a:p>
            <a:pPr lvl="1"/>
            <a:r>
              <a:rPr lang="et-EE" dirty="0">
                <a:solidFill>
                  <a:schemeClr val="tx1"/>
                </a:solidFill>
              </a:rPr>
              <a:t>masina või seadme ostab taotleja, kes on mahepõllumajanduse valdkonnas tegutsemiseks tunnustatud ettevõte </a:t>
            </a:r>
          </a:p>
          <a:p>
            <a:pPr lvl="1"/>
            <a:r>
              <a:rPr lang="et-EE" dirty="0">
                <a:solidFill>
                  <a:schemeClr val="tx1"/>
                </a:solidFill>
              </a:rPr>
              <a:t>masin või seade on </a:t>
            </a:r>
            <a:r>
              <a:rPr lang="et-EE" b="1" dirty="0">
                <a:solidFill>
                  <a:schemeClr val="tx1"/>
                </a:solidFill>
              </a:rPr>
              <a:t>toodetud</a:t>
            </a:r>
            <a:r>
              <a:rPr lang="et-EE" dirty="0">
                <a:solidFill>
                  <a:schemeClr val="tx1"/>
                </a:solidFill>
              </a:rPr>
              <a:t> taotlemise hetkest arvates </a:t>
            </a:r>
            <a:r>
              <a:rPr lang="et-EE" b="1" dirty="0">
                <a:solidFill>
                  <a:schemeClr val="tx1"/>
                </a:solidFill>
              </a:rPr>
              <a:t>vähem kui viis aastat tagasi</a:t>
            </a:r>
            <a:r>
              <a:rPr lang="et-EE" dirty="0">
                <a:solidFill>
                  <a:schemeClr val="tx1"/>
                </a:solidFill>
              </a:rPr>
              <a:t> </a:t>
            </a:r>
          </a:p>
          <a:p>
            <a:pPr lvl="1"/>
            <a:r>
              <a:rPr lang="et-EE" dirty="0">
                <a:solidFill>
                  <a:schemeClr val="tx1"/>
                </a:solidFill>
              </a:rPr>
              <a:t>selle ostmiseks ei ole kasutatud toetust riigieelarvelistest või muudest Euroopa Liidu või välisvahenditest või muud tagastamatut riigiabi </a:t>
            </a:r>
          </a:p>
          <a:p>
            <a:pPr lvl="1"/>
            <a:r>
              <a:rPr lang="et-EE" dirty="0">
                <a:solidFill>
                  <a:schemeClr val="tx1"/>
                </a:solidFill>
              </a:rPr>
              <a:t>masina või seadme hind ei ületa selle turuväärtust ja on uue samaväärse masina või seadme hinnast madalam.</a:t>
            </a:r>
          </a:p>
          <a:p>
            <a:pPr>
              <a:buFont typeface="Wingdings" panose="05000000000000000000" pitchFamily="2" charset="2"/>
              <a:buChar char="Ø"/>
            </a:pPr>
            <a:endParaRPr lang="et-EE" dirty="0">
              <a:solidFill>
                <a:schemeClr val="tx1"/>
              </a:solidFill>
            </a:endParaRPr>
          </a:p>
        </p:txBody>
      </p:sp>
    </p:spTree>
    <p:extLst>
      <p:ext uri="{BB962C8B-B14F-4D97-AF65-F5344CB8AC3E}">
        <p14:creationId xmlns:p14="http://schemas.microsoft.com/office/powerpoint/2010/main" val="1584796696"/>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104284" anchor="t">
            <a:normAutofit/>
          </a:bodyPr>
          <a:lstStyle/>
          <a:p>
            <a:pPr>
              <a:tabLst>
                <a:tab pos="723598" algn="l"/>
                <a:tab pos="1447197" algn="l"/>
                <a:tab pos="2170796" algn="l"/>
                <a:tab pos="2894396" algn="l"/>
                <a:tab pos="3617993" algn="l"/>
                <a:tab pos="4341592" algn="l"/>
                <a:tab pos="5065191" algn="l"/>
                <a:tab pos="5788790" algn="l"/>
                <a:tab pos="6512388" algn="l"/>
              </a:tabLst>
            </a:pPr>
            <a:r>
              <a:rPr lang="et-EE" altLang="en-US" sz="3600" b="1" dirty="0"/>
              <a:t>Mitteabikõlblik kulu (olulisemad)</a:t>
            </a:r>
          </a:p>
        </p:txBody>
      </p:sp>
      <p:sp>
        <p:nvSpPr>
          <p:cNvPr id="3" name="Content Placeholder 2"/>
          <p:cNvSpPr>
            <a:spLocks noGrp="1"/>
          </p:cNvSpPr>
          <p:nvPr>
            <p:ph idx="1"/>
          </p:nvPr>
        </p:nvSpPr>
        <p:spPr>
          <a:xfrm>
            <a:off x="539333" y="1116013"/>
            <a:ext cx="7956971" cy="5544616"/>
          </a:xfrm>
          <a:ln>
            <a:noFill/>
          </a:ln>
        </p:spPr>
        <p:txBody>
          <a:bodyPr>
            <a:normAutofit fontScale="47500" lnSpcReduction="20000"/>
          </a:bodyPr>
          <a:lstStyle/>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käibemaks juhul, kui taotlejal on võimalik taotleda selle tagastamist siseriiklikult</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teevalgustusrajatise ostmiseks ja paigaldamiseks tehtud kulutused, kui nimetatud tegevus ei moodusta osa ehitusprojektis ettenähtud ehitustöödest</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ehitise lammutamiseks tehtud kulutused, kui nimetatud tegevus ei moodusta osa ehitusprojektis ettenähtud ehitustöödes</a:t>
            </a:r>
            <a:r>
              <a:rPr lang="fi-FI" sz="3800" dirty="0">
                <a:solidFill>
                  <a:schemeClr val="tx1"/>
                </a:solidFill>
                <a:latin typeface="Times New Roman" panose="02020603050405020304" pitchFamily="18" charset="0"/>
                <a:cs typeface="Times New Roman" panose="02020603050405020304" pitchFamily="18" charset="0"/>
              </a:rPr>
              <a:t>t</a:t>
            </a:r>
            <a:endParaRPr lang="et-EE" sz="3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maa ja olemasoleva ehitise ostmise ja rentimise kulud</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põllumajanduslike tootmisõiguste, toetusõiguste, loomade ja üheaastaste taimede ja nende istutamise kulud</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veo- ja sõidukulu kui see ei ole seotud statsionaarse seadme veo või paigaldamisega</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vaid istutamise kulu</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vaid paigaldamise kulu</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niisutussüsteemi ehitamise või niisutamiseks vajaliku seadme ostmise kulud, kui tegevus on mõeldud vee avalikuks kasutamiseks; </a:t>
            </a:r>
          </a:p>
          <a:p>
            <a:pPr>
              <a:buFont typeface="Wingdings" panose="05000000000000000000" pitchFamily="2" charset="2"/>
              <a:buChar char="Ø"/>
            </a:pPr>
            <a:r>
              <a:rPr lang="et-EE" sz="3800" dirty="0">
                <a:solidFill>
                  <a:schemeClr val="tx1"/>
                </a:solidFill>
                <a:latin typeface="Times New Roman" panose="02020603050405020304" pitchFamily="18" charset="0"/>
                <a:cs typeface="Times New Roman" panose="02020603050405020304" pitchFamily="18" charset="0"/>
              </a:rPr>
              <a:t>vee ostmise kulud;</a:t>
            </a:r>
          </a:p>
          <a:p>
            <a:pPr>
              <a:buFont typeface="Wingdings" panose="05000000000000000000" pitchFamily="2" charset="2"/>
              <a:buChar char="Ø"/>
            </a:pPr>
            <a:endParaRPr lang="et-EE" dirty="0">
              <a:solidFill>
                <a:schemeClr val="tx1"/>
              </a:solidFill>
            </a:endParaRPr>
          </a:p>
        </p:txBody>
      </p:sp>
    </p:spTree>
    <p:extLst>
      <p:ext uri="{BB962C8B-B14F-4D97-AF65-F5344CB8AC3E}">
        <p14:creationId xmlns:p14="http://schemas.microsoft.com/office/powerpoint/2010/main" val="1702591819"/>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8" y="107902"/>
            <a:ext cx="7956971" cy="504056"/>
          </a:xfrm>
        </p:spPr>
        <p:txBody>
          <a:bodyPr>
            <a:normAutofit/>
          </a:bodyPr>
          <a:lstStyle/>
          <a:p>
            <a:r>
              <a:rPr lang="et-EE" altLang="en-US" sz="3200" b="1" dirty="0"/>
              <a:t>Toetuse määr ja suurus</a:t>
            </a:r>
            <a:endParaRPr lang="et-EE" sz="3200" dirty="0"/>
          </a:p>
        </p:txBody>
      </p:sp>
      <p:sp>
        <p:nvSpPr>
          <p:cNvPr id="3" name="Sisu kohatäide 2"/>
          <p:cNvSpPr>
            <a:spLocks noGrp="1"/>
          </p:cNvSpPr>
          <p:nvPr>
            <p:ph idx="1"/>
          </p:nvPr>
        </p:nvSpPr>
        <p:spPr>
          <a:xfrm>
            <a:off x="503238" y="755972"/>
            <a:ext cx="7956971" cy="5832649"/>
          </a:xfrm>
        </p:spPr>
        <p:txBody>
          <a:bodyPr>
            <a:normAutofit fontScale="25000" lnSpcReduction="20000"/>
          </a:bodyPr>
          <a:lstStyle/>
          <a:p>
            <a:r>
              <a:rPr lang="et-EE" sz="5600" dirty="0">
                <a:latin typeface="Times New Roman" panose="02020603050405020304" pitchFamily="18" charset="0"/>
                <a:cs typeface="Times New Roman" panose="02020603050405020304" pitchFamily="18" charset="0"/>
              </a:rPr>
              <a:t>Maksimaalselt on ühel taotlejal võimalik saada  programmiperioodil 500 000 eurot toetust</a:t>
            </a:r>
          </a:p>
          <a:p>
            <a:pPr marL="856894" lvl="1">
              <a:buFont typeface="Wingdings" panose="05000000000000000000" pitchFamily="2" charset="2"/>
              <a:buChar char="ü"/>
            </a:pPr>
            <a:r>
              <a:rPr lang="et-EE" sz="5600" dirty="0">
                <a:latin typeface="Times New Roman" panose="02020603050405020304" pitchFamily="18" charset="0"/>
                <a:cs typeface="Times New Roman" panose="02020603050405020304" pitchFamily="18" charset="0"/>
              </a:rPr>
              <a:t>sh istandike rajamiseks, mesindus- ja seenekasvatusinventari ja -seadmete ning mobiilsete masinate ja seadmete ostmiseks on võimalik saada toetust </a:t>
            </a:r>
            <a:r>
              <a:rPr lang="et-EE" sz="5600" dirty="0">
                <a:solidFill>
                  <a:srgbClr val="C00000"/>
                </a:solidFill>
                <a:latin typeface="Times New Roman" panose="02020603050405020304" pitchFamily="18" charset="0"/>
                <a:cs typeface="Times New Roman" panose="02020603050405020304" pitchFamily="18" charset="0"/>
              </a:rPr>
              <a:t>iga</a:t>
            </a:r>
            <a:r>
              <a:rPr lang="et-EE" sz="5600" dirty="0">
                <a:latin typeface="Times New Roman" panose="02020603050405020304" pitchFamily="18" charset="0"/>
                <a:cs typeface="Times New Roman" panose="02020603050405020304" pitchFamily="18" charset="0"/>
              </a:rPr>
              <a:t> </a:t>
            </a:r>
            <a:r>
              <a:rPr lang="et-EE" sz="5600" dirty="0">
                <a:solidFill>
                  <a:srgbClr val="C00000"/>
                </a:solidFill>
                <a:latin typeface="Times New Roman" panose="02020603050405020304" pitchFamily="18" charset="0"/>
                <a:cs typeface="Times New Roman" panose="02020603050405020304" pitchFamily="18" charset="0"/>
              </a:rPr>
              <a:t>nimetatud tegevuse kohta </a:t>
            </a:r>
            <a:r>
              <a:rPr lang="et-EE" sz="5600" dirty="0">
                <a:latin typeface="Times New Roman" panose="02020603050405020304" pitchFamily="18" charset="0"/>
                <a:cs typeface="Times New Roman" panose="02020603050405020304" pitchFamily="18" charset="0"/>
              </a:rPr>
              <a:t>kuni 100 000 eurot.</a:t>
            </a:r>
          </a:p>
          <a:p>
            <a:r>
              <a:rPr lang="et-EE" sz="5600" dirty="0">
                <a:latin typeface="Times New Roman" panose="02020603050405020304" pitchFamily="18" charset="0"/>
                <a:cs typeface="Times New Roman" panose="02020603050405020304" pitchFamily="18" charset="0"/>
              </a:rPr>
              <a:t>toetust antakse kuni 40% toetatava tegevuse abikõlbliku kulu maksumusest, välja arvatud traktorite puhul, mille ostmisel on toetus kuni 30% investeeringuobjekti abikõlbliku kulu maksumusest</a:t>
            </a:r>
          </a:p>
          <a:p>
            <a:pPr marL="856894" lvl="1">
              <a:buFont typeface="Wingdings" panose="05000000000000000000" pitchFamily="2" charset="2"/>
              <a:buChar char="ü"/>
            </a:pPr>
            <a:r>
              <a:rPr lang="et-EE" sz="5600" dirty="0">
                <a:latin typeface="Times New Roman" panose="02020603050405020304" pitchFamily="18" charset="0"/>
                <a:cs typeface="Times New Roman" panose="02020603050405020304" pitchFamily="18" charset="0"/>
              </a:rPr>
              <a:t>kui toetust taotleb noor ettevõtja või tulundusühistu, siis on toetuse määr kuni 5% suurem</a:t>
            </a:r>
          </a:p>
          <a:p>
            <a:r>
              <a:rPr lang="et-EE" sz="5600" dirty="0">
                <a:latin typeface="Times New Roman" panose="02020603050405020304" pitchFamily="18" charset="0"/>
                <a:cs typeface="Times New Roman" panose="02020603050405020304" pitchFamily="18" charset="0"/>
              </a:rPr>
              <a:t>veise-, sea-, lamba-, kitse-, hobuse- või lindude pidamiseks mõeldud loomakasvatusehitisse investeerimisel puhul </a:t>
            </a:r>
            <a:r>
              <a:rPr lang="et-EE" sz="5600" dirty="0">
                <a:solidFill>
                  <a:srgbClr val="C00000"/>
                </a:solidFill>
                <a:latin typeface="Times New Roman" panose="02020603050405020304" pitchFamily="18" charset="0"/>
                <a:cs typeface="Times New Roman" panose="02020603050405020304" pitchFamily="18" charset="0"/>
              </a:rPr>
              <a:t>ei või toetuse suurus ületada </a:t>
            </a:r>
            <a:r>
              <a:rPr lang="et-EE" sz="5600" dirty="0">
                <a:latin typeface="Times New Roman" panose="02020603050405020304" pitchFamily="18" charset="0"/>
                <a:cs typeface="Times New Roman" panose="02020603050405020304" pitchFamily="18" charset="0"/>
              </a:rPr>
              <a:t>maksimaalset loomakoha maksumuse suurust</a:t>
            </a:r>
          </a:p>
          <a:p>
            <a:r>
              <a:rPr lang="et-EE" sz="5600" dirty="0">
                <a:latin typeface="Times New Roman" panose="02020603050405020304" pitchFamily="18" charset="0"/>
                <a:cs typeface="Times New Roman" panose="02020603050405020304" pitchFamily="18" charset="0"/>
              </a:rPr>
              <a:t>kui toetust taotleb tõusigade aretamise ja levitamisega tegelev TÜ, kellel on vähemalt 25 liiget, teadus- ja õppetöö korraldamise eesmärgil kasutatava aretusfarmi ehitamiseks, siis on toetuse maksimaalne suurus programmiperioodil kuni 1 500 000 eurot taotleja ja toetatava tegevuse kohta.</a:t>
            </a:r>
          </a:p>
          <a:p>
            <a:r>
              <a:rPr lang="et-EE" sz="5600" dirty="0">
                <a:latin typeface="Times New Roman" panose="02020603050405020304" pitchFamily="18" charset="0"/>
                <a:cs typeface="Times New Roman" panose="02020603050405020304" pitchFamily="18" charset="0"/>
              </a:rPr>
              <a:t>ühte kontserni kuuluvad ettevõtted võivad saada toetust kokku kuni 500 000 eurot.</a:t>
            </a:r>
          </a:p>
          <a:p>
            <a:r>
              <a:rPr lang="et-EE" sz="5600" dirty="0">
                <a:latin typeface="Times New Roman" panose="02020603050405020304" pitchFamily="18" charset="0"/>
                <a:cs typeface="Times New Roman" panose="02020603050405020304" pitchFamily="18" charset="0"/>
              </a:rPr>
              <a:t>mobiilsete masinate ja seadmete ostmiseks on võimalik toetust saada kuni senise kolmekordse müügitulu ulatuses.</a:t>
            </a:r>
          </a:p>
          <a:p>
            <a:r>
              <a:rPr lang="et-EE" sz="5600" dirty="0">
                <a:solidFill>
                  <a:schemeClr val="tx1"/>
                </a:solidFill>
                <a:latin typeface="Times New Roman" panose="02020603050405020304" pitchFamily="18" charset="0"/>
                <a:cs typeface="Times New Roman" panose="02020603050405020304" pitchFamily="18" charset="0"/>
              </a:rPr>
              <a:t>niisutussüsteemi investeeringu kohta antakse toetust kuni 70 protsenti toetatava tegevuse abikõlbliku kulu maksumusest, kui taotleja omatoodetud </a:t>
            </a:r>
            <a:r>
              <a:rPr lang="et-EE" sz="5600" b="1" dirty="0">
                <a:solidFill>
                  <a:schemeClr val="tx1"/>
                </a:solidFill>
                <a:latin typeface="Times New Roman" panose="02020603050405020304" pitchFamily="18" charset="0"/>
                <a:cs typeface="Times New Roman" panose="02020603050405020304" pitchFamily="18" charset="0"/>
              </a:rPr>
              <a:t>puuvilja- või marjakasvatuse </a:t>
            </a:r>
            <a:r>
              <a:rPr lang="et-EE" sz="5600" dirty="0">
                <a:solidFill>
                  <a:schemeClr val="tx1"/>
                </a:solidFill>
                <a:latin typeface="Times New Roman" panose="02020603050405020304" pitchFamily="18" charset="0"/>
                <a:cs typeface="Times New Roman" panose="02020603050405020304" pitchFamily="18" charset="0"/>
              </a:rPr>
              <a:t>toodete või nende töötlemisel saadud toodete müügitulu kas koos või eraldi moodustas taotluse esitamisele vahetult eelnenud majandusaastal üle 50 protsendi omatoodetud põllumajanduslike toodete müügitulust</a:t>
            </a:r>
          </a:p>
          <a:p>
            <a:r>
              <a:rPr lang="et-EE" sz="5600" dirty="0">
                <a:solidFill>
                  <a:srgbClr val="FF0000"/>
                </a:solidFill>
                <a:latin typeface="Times New Roman" panose="02020603050405020304" pitchFamily="18" charset="0"/>
                <a:cs typeface="Times New Roman" panose="02020603050405020304" pitchFamily="18" charset="0"/>
              </a:rPr>
              <a:t>mahetootmise valdkonnas tunnustust omavatel ettevõtjatel loomakasvatushoone ehitamisel loomakoha kohta antavat maksimaalset toetuse suurust 10 protsendi võrra võrreldes tavatootjate loomakasvatushoonete maksimaalse loomakoha maksumusega</a:t>
            </a:r>
            <a:endParaRPr lang="et-EE" sz="5600" dirty="0">
              <a:solidFill>
                <a:srgbClr val="FF0000"/>
              </a:solidFill>
            </a:endParaRPr>
          </a:p>
          <a:p>
            <a:pPr marL="0" indent="0">
              <a:buNone/>
            </a:pPr>
            <a:endParaRPr lang="et-EE" dirty="0"/>
          </a:p>
        </p:txBody>
      </p:sp>
    </p:spTree>
    <p:extLst>
      <p:ext uri="{BB962C8B-B14F-4D97-AF65-F5344CB8AC3E}">
        <p14:creationId xmlns:p14="http://schemas.microsoft.com/office/powerpoint/2010/main" val="349811771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Hinnapakkumiste küsimine</a:t>
            </a:r>
          </a:p>
        </p:txBody>
      </p:sp>
      <p:sp>
        <p:nvSpPr>
          <p:cNvPr id="3" name="Teksti kohatäide 2"/>
          <p:cNvSpPr>
            <a:spLocks noGrp="1"/>
          </p:cNvSpPr>
          <p:nvPr>
            <p:ph type="body" idx="1"/>
          </p:nvPr>
        </p:nvSpPr>
        <p:spPr/>
        <p:txBody>
          <a:bodyPr/>
          <a:lstStyle/>
          <a:p>
            <a:endParaRPr lang="et-EE"/>
          </a:p>
        </p:txBody>
      </p:sp>
    </p:spTree>
    <p:extLst>
      <p:ext uri="{BB962C8B-B14F-4D97-AF65-F5344CB8AC3E}">
        <p14:creationId xmlns:p14="http://schemas.microsoft.com/office/powerpoint/2010/main" val="2544256509"/>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Hinnapakkumiste arv</a:t>
            </a:r>
            <a:endParaRPr lang="et-EE" sz="3200" dirty="0"/>
          </a:p>
        </p:txBody>
      </p:sp>
      <p:sp>
        <p:nvSpPr>
          <p:cNvPr id="3" name="Sisu kohatäide 2"/>
          <p:cNvSpPr>
            <a:spLocks noGrp="1"/>
          </p:cNvSpPr>
          <p:nvPr>
            <p:ph idx="1"/>
          </p:nvPr>
        </p:nvSpPr>
        <p:spPr/>
        <p:txBody>
          <a:bodyPr>
            <a:normAutofit fontScale="92500" lnSpcReduction="20000"/>
          </a:bodyPr>
          <a:lstStyle/>
          <a:p>
            <a:r>
              <a:rPr lang="et-EE" dirty="0"/>
              <a:t>Kui investeeringuobjekti käibemaksuta maksumus </a:t>
            </a:r>
            <a:r>
              <a:rPr lang="et-EE" b="1" dirty="0">
                <a:solidFill>
                  <a:srgbClr val="FF0000"/>
                </a:solidFill>
              </a:rPr>
              <a:t>ületab 5000 eurot</a:t>
            </a:r>
            <a:r>
              <a:rPr lang="et-EE" dirty="0"/>
              <a:t>, peab taotleja olema saanud </a:t>
            </a:r>
            <a:r>
              <a:rPr lang="et-EE" b="1" dirty="0">
                <a:solidFill>
                  <a:srgbClr val="FF0000"/>
                </a:solidFill>
              </a:rPr>
              <a:t>vähemalt kolmelt </a:t>
            </a:r>
            <a:r>
              <a:rPr lang="et-EE" dirty="0"/>
              <a:t>asjakohast teenust osutavalt isikult võrreldavad hinnapakkumused</a:t>
            </a:r>
          </a:p>
          <a:p>
            <a:r>
              <a:rPr lang="et-EE" dirty="0"/>
              <a:t>Kui investeeringuobjekti käibemaksuta maksumus </a:t>
            </a:r>
            <a:r>
              <a:rPr lang="et-EE" b="1" dirty="0">
                <a:solidFill>
                  <a:srgbClr val="FF0000"/>
                </a:solidFill>
              </a:rPr>
              <a:t>ei ületa 5000 eurot</a:t>
            </a:r>
            <a:r>
              <a:rPr lang="et-EE" dirty="0"/>
              <a:t>, peab taotleja olema saanud </a:t>
            </a:r>
            <a:r>
              <a:rPr lang="et-EE" b="1" dirty="0">
                <a:solidFill>
                  <a:srgbClr val="FF0000"/>
                </a:solidFill>
              </a:rPr>
              <a:t>vähemalt ühe </a:t>
            </a:r>
            <a:r>
              <a:rPr lang="et-EE" dirty="0"/>
              <a:t>hinnapakkumuse</a:t>
            </a:r>
          </a:p>
          <a:p>
            <a:r>
              <a:rPr lang="et-EE" dirty="0"/>
              <a:t>Mobiilsete masinate ja seadmete ostmisel ei ole hinnapakkumust vaja PRIAle esitada</a:t>
            </a:r>
          </a:p>
        </p:txBody>
      </p:sp>
    </p:spTree>
    <p:extLst>
      <p:ext uri="{BB962C8B-B14F-4D97-AF65-F5344CB8AC3E}">
        <p14:creationId xmlns:p14="http://schemas.microsoft.com/office/powerpoint/2010/main" val="346496690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Hinnapakkumus ehitustegevuse korral</a:t>
            </a:r>
            <a:endParaRPr lang="et-EE" sz="3200" dirty="0"/>
          </a:p>
        </p:txBody>
      </p:sp>
      <p:sp>
        <p:nvSpPr>
          <p:cNvPr id="3" name="Sisu kohatäide 2"/>
          <p:cNvSpPr>
            <a:spLocks noGrp="1"/>
          </p:cNvSpPr>
          <p:nvPr>
            <p:ph idx="1"/>
          </p:nvPr>
        </p:nvSpPr>
        <p:spPr/>
        <p:txBody>
          <a:bodyPr>
            <a:normAutofit fontScale="92500" lnSpcReduction="20000"/>
          </a:bodyPr>
          <a:lstStyle/>
          <a:p>
            <a:r>
              <a:rPr lang="et-EE" dirty="0"/>
              <a:t>Hinnapakkumus peab sisaldama:</a:t>
            </a:r>
          </a:p>
          <a:p>
            <a:pPr lvl="1"/>
            <a:r>
              <a:rPr lang="et-EE" dirty="0"/>
              <a:t>ehitise nimetus; </a:t>
            </a:r>
          </a:p>
          <a:p>
            <a:pPr lvl="1"/>
            <a:r>
              <a:rPr lang="et-EE" dirty="0"/>
              <a:t>ehitise ehitisregistri kood</a:t>
            </a:r>
          </a:p>
          <a:p>
            <a:pPr lvl="1"/>
            <a:r>
              <a:rPr lang="et-EE" dirty="0"/>
              <a:t>katastritunnus, millel ehitis paikneb või millele kavandatakse ehitis ehitada</a:t>
            </a:r>
          </a:p>
          <a:p>
            <a:pPr lvl="1"/>
            <a:r>
              <a:rPr lang="et-EE" dirty="0">
                <a:solidFill>
                  <a:schemeClr val="tx1"/>
                </a:solidFill>
              </a:rPr>
              <a:t>ehitise üldkulud ja vastava kululiigi olemasolu korral ehitise, välisrajatiste kulud, aluse- ja vundamendikulud, kandetarindite kulud, fassaadielementide kulud, katusekulud, ruumitarindite kulud, pinnakatete kulud, tehnosüsteemide kulud, ehitusplatsi korralduskulud ja ehitusplatsi üldkulud</a:t>
            </a:r>
          </a:p>
        </p:txBody>
      </p:sp>
      <p:sp>
        <p:nvSpPr>
          <p:cNvPr id="4" name="TextBox 3"/>
          <p:cNvSpPr txBox="1"/>
          <p:nvPr/>
        </p:nvSpPr>
        <p:spPr>
          <a:xfrm>
            <a:off x="1187171" y="6181391"/>
            <a:ext cx="2975605" cy="397022"/>
          </a:xfrm>
          <a:prstGeom prst="rect">
            <a:avLst/>
          </a:prstGeom>
          <a:noFill/>
        </p:spPr>
        <p:txBody>
          <a:bodyPr wrap="none" lIns="91422" tIns="45710" rIns="91422" bIns="45710" rtlCol="0">
            <a:spAutoFit/>
          </a:bodyPr>
          <a:lstStyle/>
          <a:p>
            <a:r>
              <a:rPr lang="et-EE" b="1" dirty="0">
                <a:solidFill>
                  <a:srgbClr val="00B050"/>
                </a:solidFill>
              </a:rPr>
              <a:t>Vorm on leitav PRIA kodulehelt</a:t>
            </a:r>
          </a:p>
        </p:txBody>
      </p:sp>
    </p:spTree>
    <p:extLst>
      <p:ext uri="{BB962C8B-B14F-4D97-AF65-F5344CB8AC3E}">
        <p14:creationId xmlns:p14="http://schemas.microsoft.com/office/powerpoint/2010/main" val="236929294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200" dirty="0">
                <a:solidFill>
                  <a:srgbClr val="0084D1"/>
                </a:solidFill>
              </a:rPr>
              <a:t>Hinnapakkumus niisutussüsteemide puhul</a:t>
            </a:r>
          </a:p>
        </p:txBody>
      </p:sp>
      <p:sp>
        <p:nvSpPr>
          <p:cNvPr id="3" name="Content Placeholder 2"/>
          <p:cNvSpPr>
            <a:spLocks noGrp="1"/>
          </p:cNvSpPr>
          <p:nvPr>
            <p:ph idx="1"/>
          </p:nvPr>
        </p:nvSpPr>
        <p:spPr/>
        <p:txBody>
          <a:bodyPr>
            <a:normAutofit lnSpcReduction="10000"/>
          </a:bodyPr>
          <a:lstStyle/>
          <a:p>
            <a:pPr marL="0" indent="0">
              <a:buNone/>
            </a:pPr>
            <a:r>
              <a:rPr lang="et-EE" sz="2600" dirty="0">
                <a:solidFill>
                  <a:schemeClr val="tx1"/>
                </a:solidFill>
              </a:rPr>
              <a:t>Hinnapakkumus niisutussüsteemide puhul peab sisaldama:</a:t>
            </a:r>
          </a:p>
          <a:p>
            <a:pPr>
              <a:buFont typeface="Wingdings" panose="05000000000000000000" pitchFamily="2" charset="2"/>
              <a:buChar char="Ø"/>
            </a:pPr>
            <a:r>
              <a:rPr lang="et-EE" sz="2600" dirty="0">
                <a:solidFill>
                  <a:schemeClr val="tx1"/>
                </a:solidFill>
              </a:rPr>
              <a:t>niisutussüsteemi nimetust</a:t>
            </a:r>
          </a:p>
          <a:p>
            <a:pPr>
              <a:buFont typeface="Wingdings" panose="05000000000000000000" pitchFamily="2" charset="2"/>
              <a:buChar char="Ø"/>
            </a:pPr>
            <a:r>
              <a:rPr lang="et-EE" sz="2600" dirty="0">
                <a:solidFill>
                  <a:schemeClr val="tx1"/>
                </a:solidFill>
              </a:rPr>
              <a:t> selle katastriüksuse katastritunnust, millel niisutussüsteem paikneb või millele niisutussüsteem kavandatakse ehitada</a:t>
            </a:r>
          </a:p>
          <a:p>
            <a:pPr>
              <a:buFont typeface="Wingdings" panose="05000000000000000000" pitchFamily="2" charset="2"/>
              <a:buChar char="Ø"/>
            </a:pPr>
            <a:r>
              <a:rPr lang="et-EE" sz="2600" dirty="0">
                <a:solidFill>
                  <a:schemeClr val="tx1"/>
                </a:solidFill>
              </a:rPr>
              <a:t>selle niisutatava ala suurust, millele niisutussüsteem on mõeldud;</a:t>
            </a:r>
          </a:p>
          <a:p>
            <a:pPr>
              <a:buFont typeface="Wingdings" panose="05000000000000000000" pitchFamily="2" charset="2"/>
              <a:buChar char="Ø"/>
            </a:pPr>
            <a:r>
              <a:rPr lang="et-EE" sz="2600" dirty="0">
                <a:solidFill>
                  <a:schemeClr val="tx1"/>
                </a:solidFill>
              </a:rPr>
              <a:t>andmeid niisutussüsteemis kasutatava tehnoloogia kohta</a:t>
            </a:r>
          </a:p>
          <a:p>
            <a:endParaRPr lang="et-EE" dirty="0"/>
          </a:p>
        </p:txBody>
      </p:sp>
    </p:spTree>
    <p:extLst>
      <p:ext uri="{BB962C8B-B14F-4D97-AF65-F5344CB8AC3E}">
        <p14:creationId xmlns:p14="http://schemas.microsoft.com/office/powerpoint/2010/main" val="1661473883"/>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Hinnapakkumus kasutatud masinate ja seadmete ostmise korral</a:t>
            </a:r>
            <a:endParaRPr lang="et-EE" sz="3200" dirty="0"/>
          </a:p>
        </p:txBody>
      </p:sp>
      <p:sp>
        <p:nvSpPr>
          <p:cNvPr id="3" name="Sisu kohatäide 2"/>
          <p:cNvSpPr>
            <a:spLocks noGrp="1"/>
          </p:cNvSpPr>
          <p:nvPr>
            <p:ph idx="1"/>
          </p:nvPr>
        </p:nvSpPr>
        <p:spPr/>
        <p:txBody>
          <a:bodyPr>
            <a:normAutofit/>
          </a:bodyPr>
          <a:lstStyle/>
          <a:p>
            <a:pPr marL="0" indent="0">
              <a:buNone/>
            </a:pPr>
            <a:r>
              <a:rPr lang="et-EE" dirty="0"/>
              <a:t>Taotleja peab olema saanud vähemalt ühe hinnapakkumuse:</a:t>
            </a:r>
          </a:p>
          <a:p>
            <a:pPr lvl="1"/>
            <a:r>
              <a:rPr lang="et-EE" dirty="0"/>
              <a:t>kasutatud seadmele </a:t>
            </a:r>
          </a:p>
          <a:p>
            <a:pPr lvl="1"/>
            <a:r>
              <a:rPr lang="et-EE" dirty="0"/>
              <a:t>ja ühe hinnapakkumuse uue samaväärse seadme kohta, kui uus samaväärne seade ei ole kantud „Hinnakataloogi“</a:t>
            </a:r>
          </a:p>
        </p:txBody>
      </p:sp>
    </p:spTree>
    <p:extLst>
      <p:ext uri="{BB962C8B-B14F-4D97-AF65-F5344CB8AC3E}">
        <p14:creationId xmlns:p14="http://schemas.microsoft.com/office/powerpoint/2010/main" val="2604563570"/>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Muud hinnapakkumiste nõuded</a:t>
            </a:r>
            <a:endParaRPr lang="et-EE" sz="3200" dirty="0"/>
          </a:p>
        </p:txBody>
      </p:sp>
      <p:sp>
        <p:nvSpPr>
          <p:cNvPr id="3" name="Sisu kohatäide 2"/>
          <p:cNvSpPr>
            <a:spLocks noGrp="1"/>
          </p:cNvSpPr>
          <p:nvPr>
            <p:ph idx="1"/>
          </p:nvPr>
        </p:nvSpPr>
        <p:spPr>
          <a:xfrm>
            <a:off x="503238" y="1620069"/>
            <a:ext cx="7956971" cy="4896544"/>
          </a:xfrm>
        </p:spPr>
        <p:txBody>
          <a:bodyPr>
            <a:normAutofit fontScale="70000" lnSpcReduction="20000"/>
          </a:bodyPr>
          <a:lstStyle/>
          <a:p>
            <a:r>
              <a:rPr lang="et-EE" dirty="0"/>
              <a:t>Väljavalitud tegevuse või investeeringuobjekti hinnapakkumus ei tohi olla põhjendamatult kõrge võrreldes tavaliselt sarnase tegevuse ja investeeringuobjekti eest tasutava hinnaga. </a:t>
            </a:r>
          </a:p>
          <a:p>
            <a:r>
              <a:rPr lang="et-EE" dirty="0"/>
              <a:t>Väljavalitud hinnapakkumus peab olema objektiivselt põhjendatud ning juhul kui taotleja ei ole valinud odavaimat hinnapakkumust, peab esitama  põhjenduse ka selle kohta. </a:t>
            </a:r>
          </a:p>
          <a:p>
            <a:r>
              <a:rPr lang="et-EE" dirty="0"/>
              <a:t>Taotleja ja hinnapakkuja ning nende osanik, aktsionär, liige või juhtorgani liige ei tohi omada osalust üksteise äriühingus ega kuuluda üksteise juhatusse või nõukokku.</a:t>
            </a:r>
          </a:p>
          <a:p>
            <a:r>
              <a:rPr lang="et-EE" dirty="0"/>
              <a:t>Hinnapakkuja ega hinnapakkuja osanik, aktsionär või juhtorgani liige ei tohi omada osalust teise hinnapakkuja äriühingus ega kuuluda teise hinnapakkuja juhatusse või nõukokku.</a:t>
            </a:r>
          </a:p>
        </p:txBody>
      </p:sp>
    </p:spTree>
    <p:extLst>
      <p:ext uri="{BB962C8B-B14F-4D97-AF65-F5344CB8AC3E}">
        <p14:creationId xmlns:p14="http://schemas.microsoft.com/office/powerpoint/2010/main" val="300303233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Toetuse taotlemine ja investeeringu tegemine</a:t>
            </a:r>
          </a:p>
        </p:txBody>
      </p:sp>
    </p:spTree>
    <p:extLst>
      <p:ext uri="{BB962C8B-B14F-4D97-AF65-F5344CB8AC3E}">
        <p14:creationId xmlns:p14="http://schemas.microsoft.com/office/powerpoint/2010/main" val="12368006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dirty="0">
                <a:solidFill>
                  <a:srgbClr val="00B0F0"/>
                </a:solidFill>
              </a:rPr>
              <a:t>Meetme 4.1 rakendumine</a:t>
            </a:r>
          </a:p>
        </p:txBody>
      </p:sp>
      <p:graphicFrame>
        <p:nvGraphicFramePr>
          <p:cNvPr id="4" name="Sisu kohatäide 3"/>
          <p:cNvGraphicFramePr>
            <a:graphicFrameLocks noGrp="1"/>
          </p:cNvGraphicFramePr>
          <p:nvPr>
            <p:ph idx="1"/>
            <p:extLst>
              <p:ext uri="{D42A27DB-BD31-4B8C-83A1-F6EECF244321}">
                <p14:modId xmlns:p14="http://schemas.microsoft.com/office/powerpoint/2010/main" val="4089940388"/>
              </p:ext>
            </p:extLst>
          </p:nvPr>
        </p:nvGraphicFramePr>
        <p:xfrm>
          <a:off x="3517900" y="273050"/>
          <a:ext cx="5032375" cy="5837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 kohatäide 2"/>
          <p:cNvSpPr>
            <a:spLocks noGrp="1"/>
          </p:cNvSpPr>
          <p:nvPr>
            <p:ph type="body" sz="half" idx="2"/>
          </p:nvPr>
        </p:nvSpPr>
        <p:spPr/>
        <p:txBody>
          <a:bodyPr/>
          <a:lstStyle/>
          <a:p>
            <a:pPr marL="284327" indent="-284327">
              <a:buFont typeface="Arial" panose="020B0604020202020204" pitchFamily="34" charset="0"/>
              <a:buChar char="•"/>
            </a:pPr>
            <a:r>
              <a:rPr lang="et-EE" dirty="0"/>
              <a:t>Meede on suunatud põllumajandustootjatele müügituluga üle 14 000 euro</a:t>
            </a:r>
          </a:p>
          <a:p>
            <a:pPr marL="284327" indent="-284327">
              <a:buFont typeface="Arial" panose="020B0604020202020204" pitchFamily="34" charset="0"/>
              <a:buChar char="•"/>
            </a:pPr>
            <a:r>
              <a:rPr lang="et-EE" dirty="0"/>
              <a:t>Toimunud on neli taotlusvooru</a:t>
            </a:r>
          </a:p>
          <a:p>
            <a:pPr marL="739200" lvl="1" indent="-284327">
              <a:buFont typeface="Arial" panose="020B0604020202020204" pitchFamily="34" charset="0"/>
              <a:buChar char="•"/>
            </a:pPr>
            <a:r>
              <a:rPr lang="et-EE" dirty="0"/>
              <a:t>2017.a detsembrisse on kavandatud viies taotlusvoor</a:t>
            </a:r>
          </a:p>
          <a:p>
            <a:pPr marL="284327" indent="-284327">
              <a:buFont typeface="Arial" panose="020B0604020202020204" pitchFamily="34" charset="0"/>
              <a:buChar char="•"/>
            </a:pPr>
            <a:r>
              <a:rPr lang="et-EE" dirty="0"/>
              <a:t>Rahuldatud taotluste alusel kavandatakse investeeringuid teha </a:t>
            </a:r>
            <a:r>
              <a:rPr lang="et-EE" dirty="0">
                <a:solidFill>
                  <a:srgbClr val="FF0000"/>
                </a:solidFill>
              </a:rPr>
              <a:t>245 492 831 euro ulatuses </a:t>
            </a:r>
          </a:p>
          <a:p>
            <a:pPr marL="284327" indent="-284327">
              <a:buFont typeface="Arial" panose="020B0604020202020204" pitchFamily="34" charset="0"/>
              <a:buChar char="•"/>
            </a:pPr>
            <a:r>
              <a:rPr lang="et-EE" dirty="0">
                <a:solidFill>
                  <a:schemeClr val="tx1"/>
                </a:solidFill>
              </a:rPr>
              <a:t>Kokku on toetust taotletud summas </a:t>
            </a:r>
            <a:r>
              <a:rPr lang="et-EE" dirty="0">
                <a:solidFill>
                  <a:srgbClr val="FF0000"/>
                </a:solidFill>
              </a:rPr>
              <a:t>197 464 132 eurot.</a:t>
            </a:r>
          </a:p>
          <a:p>
            <a:pPr marL="284327" indent="-284327">
              <a:buFont typeface="Arial" panose="020B0604020202020204" pitchFamily="34" charset="0"/>
              <a:buChar char="•"/>
            </a:pPr>
            <a:r>
              <a:rPr lang="et-EE" dirty="0">
                <a:solidFill>
                  <a:schemeClr val="tx1"/>
                </a:solidFill>
              </a:rPr>
              <a:t>81% meetme eelarvest on kasutusel (arvestades ka viienda vooru eelarvet)</a:t>
            </a:r>
          </a:p>
          <a:p>
            <a:endParaRPr lang="et-EE" dirty="0"/>
          </a:p>
        </p:txBody>
      </p:sp>
    </p:spTree>
    <p:extLst>
      <p:ext uri="{BB962C8B-B14F-4D97-AF65-F5344CB8AC3E}">
        <p14:creationId xmlns:p14="http://schemas.microsoft.com/office/powerpoint/2010/main" val="2624183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Taotluse esitamine</a:t>
            </a:r>
            <a:endParaRPr lang="et-EE" sz="3200" dirty="0"/>
          </a:p>
        </p:txBody>
      </p:sp>
      <p:sp>
        <p:nvSpPr>
          <p:cNvPr id="3" name="Sisu kohatäide 2"/>
          <p:cNvSpPr>
            <a:spLocks noGrp="1"/>
          </p:cNvSpPr>
          <p:nvPr>
            <p:ph idx="1"/>
          </p:nvPr>
        </p:nvSpPr>
        <p:spPr/>
        <p:txBody>
          <a:bodyPr>
            <a:normAutofit fontScale="92500" lnSpcReduction="10000"/>
          </a:bodyPr>
          <a:lstStyle/>
          <a:p>
            <a:r>
              <a:rPr lang="et-EE" dirty="0"/>
              <a:t>Taotlust saab esitada:</a:t>
            </a:r>
          </a:p>
          <a:p>
            <a:pPr lvl="1"/>
            <a:r>
              <a:rPr lang="et-EE" dirty="0">
                <a:solidFill>
                  <a:schemeClr val="tx1"/>
                </a:solidFill>
              </a:rPr>
              <a:t>PRIA e-teenuse keskkonna kaudu</a:t>
            </a:r>
          </a:p>
          <a:p>
            <a:r>
              <a:rPr lang="et-EE" dirty="0"/>
              <a:t>PRIA teatab enne igat taotlusvooru oma kodulehel täpse taotluste esitamise tähtaja</a:t>
            </a:r>
          </a:p>
          <a:p>
            <a:r>
              <a:rPr lang="et-EE" dirty="0"/>
              <a:t>taotleja esitab avaldusel andmed taotleja ja toetava tegevuse kohta ning taotluse osaks olevad dokumendid, mille kaudu tõendab kavandatava investeeringuobjekti vastavust määruse tingimustele</a:t>
            </a:r>
          </a:p>
          <a:p>
            <a:endParaRPr lang="et-EE" dirty="0"/>
          </a:p>
          <a:p>
            <a:endParaRPr lang="et-EE" dirty="0"/>
          </a:p>
        </p:txBody>
      </p:sp>
    </p:spTree>
    <p:extLst>
      <p:ext uri="{BB962C8B-B14F-4D97-AF65-F5344CB8AC3E}">
        <p14:creationId xmlns:p14="http://schemas.microsoft.com/office/powerpoint/2010/main" val="415648766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ltLang="en-US" sz="3200" b="1" dirty="0"/>
              <a:t>Koos taotlusega tuleb esitakse avaldusel järgmised andmed niisutustegevuse korral (1)</a:t>
            </a:r>
            <a:endParaRPr lang="et-EE" dirty="0"/>
          </a:p>
        </p:txBody>
      </p:sp>
      <p:sp>
        <p:nvSpPr>
          <p:cNvPr id="3" name="Content Placeholder 2"/>
          <p:cNvSpPr>
            <a:spLocks noGrp="1"/>
          </p:cNvSpPr>
          <p:nvPr>
            <p:ph idx="1"/>
          </p:nvPr>
        </p:nvSpPr>
        <p:spPr/>
        <p:txBody>
          <a:bodyPr>
            <a:normAutofit fontScale="85000" lnSpcReduction="10000"/>
          </a:bodyPr>
          <a:lstStyle/>
          <a:p>
            <a:pPr lvl="0">
              <a:buFont typeface="Wingdings" panose="05000000000000000000" pitchFamily="2" charset="2"/>
              <a:buChar char="Ø"/>
            </a:pPr>
            <a:r>
              <a:rPr lang="et-EE" sz="2500" dirty="0"/>
              <a:t>Olemasoleva niisutussüsteemi ümberehitamise või sinna niisutamiseks vajaliku statsionaarse seadme ostmise korral andmed olemasoleva niisutussüsteemi kohta, sealhulgas, kui see on asjakohane, andmed olemasoleva niisutussüsteemi ja taotleja kogu tegeliku viimase kahe kuni viie aasta veekasutuse kohta või kui taotleja või niisutussüsteemi veekulu ei mõõdetud, siis vastavad hinnangulised andmed</a:t>
            </a:r>
          </a:p>
          <a:p>
            <a:pPr lvl="0">
              <a:buFont typeface="Wingdings" panose="05000000000000000000" pitchFamily="2" charset="2"/>
              <a:buChar char="Ø"/>
            </a:pPr>
            <a:r>
              <a:rPr lang="et-EE" sz="2500" dirty="0"/>
              <a:t>mittetoimiva niisutussüsteemi ümberehitamise korral, kui see on asjakohane, andmed mittetoimiva niisutussüsteemi viimase kahe kuni viie toimimisaasta tegeliku veekasutuse või kui niisutussüsteemi veekasutust ei mõõdetud, siis hinnangulise veekasutuse kohta;</a:t>
            </a:r>
          </a:p>
          <a:p>
            <a:pPr lvl="0">
              <a:buFont typeface="Wingdings" panose="05000000000000000000" pitchFamily="2" charset="2"/>
              <a:buChar char="Ø"/>
            </a:pPr>
            <a:r>
              <a:rPr lang="et-EE" sz="2500" dirty="0"/>
              <a:t>mittetoimiva niisutussüsteemi ümberehitamise korral andmed selle toimimise kohta pärast 2006. aastat</a:t>
            </a:r>
          </a:p>
          <a:p>
            <a:endParaRPr lang="et-EE" dirty="0"/>
          </a:p>
        </p:txBody>
      </p:sp>
    </p:spTree>
    <p:extLst>
      <p:ext uri="{BB962C8B-B14F-4D97-AF65-F5344CB8AC3E}">
        <p14:creationId xmlns:p14="http://schemas.microsoft.com/office/powerpoint/2010/main" val="3421001781"/>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79910"/>
            <a:ext cx="7956971" cy="1008112"/>
          </a:xfrm>
        </p:spPr>
        <p:txBody>
          <a:bodyPr>
            <a:normAutofit fontScale="90000"/>
          </a:bodyPr>
          <a:lstStyle/>
          <a:p>
            <a:r>
              <a:rPr lang="et-EE" altLang="en-US" sz="3200" b="1" dirty="0"/>
              <a:t>Koos taotlusega tuleb esitakse avaldusel järgmised andmed niisutustegevuse korral (2)</a:t>
            </a:r>
            <a:endParaRPr lang="et-EE" dirty="0"/>
          </a:p>
        </p:txBody>
      </p:sp>
      <p:sp>
        <p:nvSpPr>
          <p:cNvPr id="3" name="Content Placeholder 2"/>
          <p:cNvSpPr>
            <a:spLocks noGrp="1"/>
          </p:cNvSpPr>
          <p:nvPr>
            <p:ph idx="1"/>
          </p:nvPr>
        </p:nvSpPr>
        <p:spPr>
          <a:xfrm>
            <a:off x="503238" y="1332037"/>
            <a:ext cx="7956971" cy="5256584"/>
          </a:xfrm>
        </p:spPr>
        <p:txBody>
          <a:bodyPr>
            <a:normAutofit lnSpcReduction="10000"/>
          </a:bodyPr>
          <a:lstStyle/>
          <a:p>
            <a:pPr lvl="0">
              <a:buFont typeface="Wingdings" panose="05000000000000000000" pitchFamily="2" charset="2"/>
              <a:buChar char="Ø"/>
            </a:pPr>
            <a:r>
              <a:rPr lang="et-EE" sz="2700" dirty="0"/>
              <a:t>Andmed kavandatava niisutussüsteemi ja kui see on ühendatud olemasoleva niisutussüsteemiga, siis ka olemasoleva niisutussüsteemi kohta </a:t>
            </a:r>
          </a:p>
          <a:p>
            <a:pPr lvl="0">
              <a:buFont typeface="Wingdings" panose="05000000000000000000" pitchFamily="2" charset="2"/>
              <a:buChar char="Ø"/>
            </a:pPr>
            <a:r>
              <a:rPr lang="et-EE" sz="2700" dirty="0"/>
              <a:t>statsionaarse seadme ostmise korral andmed selle tehniliste parameetrite kohta ning kui see on asjakohane, siis andmed olemasoleva, investeeringuga asendatava analoogse seadme tehniliste parameetrite kohta</a:t>
            </a:r>
          </a:p>
          <a:p>
            <a:pPr lvl="0">
              <a:buFont typeface="Wingdings" panose="05000000000000000000" pitchFamily="2" charset="2"/>
              <a:buChar char="Ø"/>
            </a:pPr>
            <a:r>
              <a:rPr lang="et-EE" sz="2700" dirty="0"/>
              <a:t>andmed, välja arvatud energiatõhususe investeeringu puhul  niisutussüsteemi investeeringu järgse ja vajaduse korral investeeringu eelse arvestusliku kogu veekasutuse kohta </a:t>
            </a:r>
          </a:p>
          <a:p>
            <a:endParaRPr lang="et-EE" dirty="0"/>
          </a:p>
        </p:txBody>
      </p:sp>
    </p:spTree>
    <p:extLst>
      <p:ext uri="{BB962C8B-B14F-4D97-AF65-F5344CB8AC3E}">
        <p14:creationId xmlns:p14="http://schemas.microsoft.com/office/powerpoint/2010/main" val="2613243643"/>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07902"/>
            <a:ext cx="7956971" cy="936104"/>
          </a:xfrm>
        </p:spPr>
        <p:txBody>
          <a:bodyPr>
            <a:normAutofit fontScale="90000"/>
          </a:bodyPr>
          <a:lstStyle/>
          <a:p>
            <a:r>
              <a:rPr lang="et-EE" altLang="en-US" sz="3200" b="1" dirty="0"/>
              <a:t>Koos taotlusega tuleb esitakse avaldusel järgmised andmed niisutustegevuse korral (3)</a:t>
            </a:r>
            <a:endParaRPr lang="et-EE" dirty="0"/>
          </a:p>
        </p:txBody>
      </p:sp>
      <p:sp>
        <p:nvSpPr>
          <p:cNvPr id="3" name="Content Placeholder 2"/>
          <p:cNvSpPr>
            <a:spLocks noGrp="1"/>
          </p:cNvSpPr>
          <p:nvPr>
            <p:ph idx="1"/>
          </p:nvPr>
        </p:nvSpPr>
        <p:spPr>
          <a:xfrm>
            <a:off x="503238" y="1188021"/>
            <a:ext cx="7956971" cy="5093721"/>
          </a:xfrm>
        </p:spPr>
        <p:txBody>
          <a:bodyPr>
            <a:normAutofit/>
          </a:bodyPr>
          <a:lstStyle/>
          <a:p>
            <a:pPr lvl="0">
              <a:buFont typeface="Wingdings" panose="05000000000000000000" pitchFamily="2" charset="2"/>
              <a:buChar char="Ø"/>
            </a:pPr>
            <a:r>
              <a:rPr lang="et-EE" sz="2000" dirty="0"/>
              <a:t>Keskkonnamõju eelhinnangu või keskkonnamõju hindamise aruande ärakiri, välja arvatud statsionaarse seadme ostmise puhul, mille eesmärk on üksnes olemasoleva toimiva niisutussüsteemi elemendi </a:t>
            </a:r>
            <a:r>
              <a:rPr lang="et-EE" sz="2000" u="sng" dirty="0"/>
              <a:t>energiatõhususe</a:t>
            </a:r>
            <a:r>
              <a:rPr lang="et-EE" sz="2000" dirty="0"/>
              <a:t> suurendamine</a:t>
            </a:r>
          </a:p>
          <a:p>
            <a:pPr lvl="0">
              <a:buFont typeface="Wingdings" panose="05000000000000000000" pitchFamily="2" charset="2"/>
              <a:buChar char="Ø"/>
            </a:pPr>
            <a:r>
              <a:rPr lang="et-EE" sz="2000" dirty="0"/>
              <a:t>niisutussüsteemi ehitamise korral kavandatava niisutussüsteemi ehitusprojekti ärakiri, kui ehitusprojekt on nõutav maaparandusseaduse kohaselt, või põhiprojekti ärakiri, kui ehitusprojekt on nõutav ehitusseadustiku kohaselt, ning olemasoleva niisutussüsteemi ümberehitamise korral lisaks ka olemasoleva niisutussüsteemi ehitusprojekti ärakiri</a:t>
            </a:r>
          </a:p>
          <a:p>
            <a:pPr lvl="0">
              <a:buFont typeface="Wingdings" panose="05000000000000000000" pitchFamily="2" charset="2"/>
              <a:buChar char="Ø"/>
            </a:pPr>
            <a:r>
              <a:rPr lang="et-EE" sz="2000" dirty="0"/>
              <a:t>taotluse esitamise hetkel mittetoimiva niisutussüsteemi korral dokument või muu asjakohane tõend, mis tõendab süsteemi toimimist pärast 2006. aastat</a:t>
            </a:r>
          </a:p>
          <a:p>
            <a:endParaRPr lang="et-EE" dirty="0"/>
          </a:p>
        </p:txBody>
      </p:sp>
    </p:spTree>
    <p:extLst>
      <p:ext uri="{BB962C8B-B14F-4D97-AF65-F5344CB8AC3E}">
        <p14:creationId xmlns:p14="http://schemas.microsoft.com/office/powerpoint/2010/main" val="366982340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79909"/>
            <a:ext cx="7956971" cy="1008113"/>
          </a:xfrm>
        </p:spPr>
        <p:txBody>
          <a:bodyPr>
            <a:normAutofit fontScale="90000"/>
          </a:bodyPr>
          <a:lstStyle/>
          <a:p>
            <a:r>
              <a:rPr lang="et-EE" altLang="en-US" sz="3200" b="1" dirty="0"/>
              <a:t>Koos taotlusega tuleb esitakse avaldusel järgmised andmed niisutustegevuse korral (4)</a:t>
            </a:r>
            <a:endParaRPr lang="et-EE" dirty="0"/>
          </a:p>
        </p:txBody>
      </p:sp>
      <p:sp>
        <p:nvSpPr>
          <p:cNvPr id="3" name="Content Placeholder 2"/>
          <p:cNvSpPr>
            <a:spLocks noGrp="1"/>
          </p:cNvSpPr>
          <p:nvPr>
            <p:ph idx="1"/>
          </p:nvPr>
        </p:nvSpPr>
        <p:spPr>
          <a:xfrm>
            <a:off x="503238" y="1188021"/>
            <a:ext cx="7956971" cy="5400600"/>
          </a:xfrm>
        </p:spPr>
        <p:txBody>
          <a:bodyPr/>
          <a:lstStyle/>
          <a:p>
            <a:pPr lvl="0">
              <a:buFont typeface="Wingdings" panose="05000000000000000000" pitchFamily="2" charset="2"/>
              <a:buChar char="Ø"/>
            </a:pPr>
            <a:r>
              <a:rPr lang="et-EE" sz="2800" dirty="0"/>
              <a:t>niisutuseks vajaliku seadme ostmise korral dokumendid, millest nähtuvad ostetava seadme tehnilised parameetrid, ning kui asjakohane, siis dokumendid, millest nähtuvad olemasoleva asendatava seadme tehnilised parameetrid;</a:t>
            </a:r>
          </a:p>
          <a:p>
            <a:pPr lvl="0">
              <a:buFont typeface="Wingdings" panose="05000000000000000000" pitchFamily="2" charset="2"/>
              <a:buChar char="Ø"/>
            </a:pPr>
            <a:r>
              <a:rPr lang="et-EE" sz="2800" dirty="0"/>
              <a:t>niisutuseks vajaliku seadme ostmise korral arvutused ja hinnangud arvestusliku veekasutuse vähenemise kohta kui see on asjakohane ja kui investeering ei eelda niisutussüsteemi 	põhiprojekti või ehitusprojekti koostamist</a:t>
            </a:r>
          </a:p>
          <a:p>
            <a:endParaRPr lang="et-EE" dirty="0"/>
          </a:p>
        </p:txBody>
      </p:sp>
    </p:spTree>
    <p:extLst>
      <p:ext uri="{BB962C8B-B14F-4D97-AF65-F5344CB8AC3E}">
        <p14:creationId xmlns:p14="http://schemas.microsoft.com/office/powerpoint/2010/main" val="307390114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1" y="323925"/>
            <a:ext cx="7956971" cy="1260475"/>
          </a:xfrm>
        </p:spPr>
        <p:txBody>
          <a:bodyPr>
            <a:normAutofit/>
          </a:bodyPr>
          <a:lstStyle/>
          <a:p>
            <a:r>
              <a:rPr lang="et-EE" sz="3200" b="1" dirty="0"/>
              <a:t>Toetuse taotluse menetlemine niisutussüsteemi investeeringute puhul</a:t>
            </a:r>
          </a:p>
        </p:txBody>
      </p:sp>
      <p:sp>
        <p:nvSpPr>
          <p:cNvPr id="3" name="Content Placeholder 2"/>
          <p:cNvSpPr>
            <a:spLocks noGrp="1"/>
          </p:cNvSpPr>
          <p:nvPr>
            <p:ph idx="1"/>
          </p:nvPr>
        </p:nvSpPr>
        <p:spPr/>
        <p:txBody>
          <a:bodyPr>
            <a:normAutofit/>
          </a:bodyPr>
          <a:lstStyle/>
          <a:p>
            <a:pPr marL="0" indent="0">
              <a:buNone/>
            </a:pPr>
            <a:endParaRPr lang="et-EE" sz="1800" dirty="0"/>
          </a:p>
          <a:p>
            <a:r>
              <a:rPr lang="et-EE" sz="2000" dirty="0"/>
              <a:t>Pärast taotluse esitamise tähtpäeva edastab PRIA Keskkonnaametile nende taotlejate nimekirja koos niisutusinvesteeringuga seotud dokumentide ja teabega.</a:t>
            </a:r>
          </a:p>
          <a:p>
            <a:pPr marL="0" indent="0">
              <a:buNone/>
            </a:pPr>
            <a:r>
              <a:rPr lang="et-EE" sz="1600" dirty="0"/>
              <a:t>Keskkonnaamet kontrollib arvamuse andmisel:</a:t>
            </a:r>
          </a:p>
          <a:p>
            <a:pPr lvl="0">
              <a:buFont typeface="Wingdings" panose="05000000000000000000" pitchFamily="2" charset="2"/>
              <a:buChar char="Ø"/>
            </a:pPr>
            <a:r>
              <a:rPr lang="et-EE" sz="1600" dirty="0"/>
              <a:t>kas niisutussüsteemi investeeringu puhul on vajalik keskkonnamõju hindamine, juhul kui keskkonnamõju ei ole hinnatud</a:t>
            </a:r>
          </a:p>
          <a:p>
            <a:pPr lvl="0">
              <a:buFont typeface="Wingdings" panose="05000000000000000000" pitchFamily="2" charset="2"/>
              <a:buChar char="Ø"/>
            </a:pPr>
            <a:r>
              <a:rPr lang="et-EE" sz="1600" dirty="0"/>
              <a:t>niisutussüsteemi investeeringu vastavust piirkondliku veemajanduskava nõuetele</a:t>
            </a:r>
          </a:p>
          <a:p>
            <a:pPr lvl="0">
              <a:buFont typeface="Wingdings" panose="05000000000000000000" pitchFamily="2" charset="2"/>
              <a:buChar char="Ø"/>
            </a:pPr>
            <a:r>
              <a:rPr lang="et-EE" sz="1600" dirty="0"/>
              <a:t>niisutussüsteemi investeeringu eeldatavat mõju veekogumi ja keskkonna seisundile </a:t>
            </a:r>
          </a:p>
          <a:p>
            <a:r>
              <a:rPr lang="et-EE" sz="2000" dirty="0"/>
              <a:t>Keskkonnaamet annab kavandatava tegevuse kohta arvamuse 30 kalendripäeva jooksul arvates nõuetekohaste dokumentide saamisest</a:t>
            </a:r>
          </a:p>
        </p:txBody>
      </p:sp>
    </p:spTree>
    <p:extLst>
      <p:ext uri="{BB962C8B-B14F-4D97-AF65-F5344CB8AC3E}">
        <p14:creationId xmlns:p14="http://schemas.microsoft.com/office/powerpoint/2010/main" val="1965268709"/>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Investeeringute tegemine (1)</a:t>
            </a:r>
            <a:endParaRPr lang="et-EE" sz="3200" dirty="0"/>
          </a:p>
        </p:txBody>
      </p:sp>
      <p:sp>
        <p:nvSpPr>
          <p:cNvPr id="3" name="Sisu kohatäide 2"/>
          <p:cNvSpPr>
            <a:spLocks noGrp="1"/>
          </p:cNvSpPr>
          <p:nvPr>
            <p:ph idx="1"/>
          </p:nvPr>
        </p:nvSpPr>
        <p:spPr/>
        <p:txBody>
          <a:bodyPr>
            <a:normAutofit/>
          </a:bodyPr>
          <a:lstStyle/>
          <a:p>
            <a:r>
              <a:rPr lang="et-EE" dirty="0"/>
              <a:t>Kavandatava investeeringu tegemist ei või alustada varem ja investeeringu tegemist tõendavad dokumendid ei või olla väljastatud varem kui taotluse esitamise päevale järgneval päeval</a:t>
            </a:r>
          </a:p>
          <a:p>
            <a:pPr lvl="1"/>
            <a:r>
              <a:rPr lang="et-EE" dirty="0"/>
              <a:t>ettevalmistava töö puhul ei või olla töö tegemist tõendavad dokumendid väljastatud varem kui 2014. aasta 1. jaanuaril.</a:t>
            </a:r>
          </a:p>
        </p:txBody>
      </p:sp>
    </p:spTree>
    <p:extLst>
      <p:ext uri="{BB962C8B-B14F-4D97-AF65-F5344CB8AC3E}">
        <p14:creationId xmlns:p14="http://schemas.microsoft.com/office/powerpoint/2010/main" val="225061135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Investeeringute tegemine (2)</a:t>
            </a:r>
            <a:endParaRPr lang="et-EE" sz="3200" dirty="0"/>
          </a:p>
        </p:txBody>
      </p:sp>
      <p:sp>
        <p:nvSpPr>
          <p:cNvPr id="3" name="Sisu kohatäide 2"/>
          <p:cNvSpPr>
            <a:spLocks noGrp="1"/>
          </p:cNvSpPr>
          <p:nvPr>
            <p:ph idx="1"/>
          </p:nvPr>
        </p:nvSpPr>
        <p:spPr/>
        <p:txBody>
          <a:bodyPr>
            <a:normAutofit lnSpcReduction="10000"/>
          </a:bodyPr>
          <a:lstStyle/>
          <a:p>
            <a:r>
              <a:rPr lang="et-EE" dirty="0"/>
              <a:t>Toetuse saaja teeb investeeringu ja esitab investeeringu tegemist tõendavad dokumendid PRIA-le kuni </a:t>
            </a:r>
            <a:r>
              <a:rPr lang="et-EE" b="1" dirty="0">
                <a:solidFill>
                  <a:srgbClr val="FF0000"/>
                </a:solidFill>
              </a:rPr>
              <a:t>kaheksas osas</a:t>
            </a:r>
            <a:r>
              <a:rPr lang="et-EE" dirty="0"/>
              <a:t> ühe taotluse kohta </a:t>
            </a:r>
            <a:r>
              <a:rPr lang="et-EE" b="1" dirty="0">
                <a:solidFill>
                  <a:srgbClr val="FF0000"/>
                </a:solidFill>
              </a:rPr>
              <a:t>kahe aasta </a:t>
            </a:r>
            <a:r>
              <a:rPr lang="et-EE" dirty="0"/>
              <a:t>jooksul arvates PRIA poolt taotluse rahuldamise otsuse tegemisest.</a:t>
            </a:r>
          </a:p>
          <a:p>
            <a:r>
              <a:rPr lang="et-EE" dirty="0">
                <a:solidFill>
                  <a:schemeClr val="tx1"/>
                </a:solidFill>
              </a:rPr>
              <a:t>võtma toetuse abil ostetud või ehitatud investeeringuobjekti sihtotstarbeliselt </a:t>
            </a:r>
            <a:r>
              <a:rPr lang="et-EE" b="1" dirty="0">
                <a:solidFill>
                  <a:schemeClr val="tx1"/>
                </a:solidFill>
              </a:rPr>
              <a:t>kasutusse kahe aasta jooksul </a:t>
            </a:r>
            <a:r>
              <a:rPr lang="et-EE" dirty="0">
                <a:solidFill>
                  <a:schemeClr val="tx1"/>
                </a:solidFill>
              </a:rPr>
              <a:t>arvates taotluse rahuldamise otsuse tegemisest</a:t>
            </a:r>
          </a:p>
        </p:txBody>
      </p:sp>
    </p:spTree>
    <p:extLst>
      <p:ext uri="{BB962C8B-B14F-4D97-AF65-F5344CB8AC3E}">
        <p14:creationId xmlns:p14="http://schemas.microsoft.com/office/powerpoint/2010/main" val="241585640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200" b="1" dirty="0">
                <a:solidFill>
                  <a:srgbClr val="00B050"/>
                </a:solidFill>
              </a:rPr>
              <a:t> </a:t>
            </a:r>
            <a:r>
              <a:rPr lang="et-EE" sz="3200" b="1" dirty="0">
                <a:solidFill>
                  <a:srgbClr val="83CAFF"/>
                </a:solidFill>
              </a:rPr>
              <a:t>Investeeringute tegemine liisinguga (1)</a:t>
            </a:r>
            <a:endParaRPr lang="et-EE" sz="3200" dirty="0">
              <a:solidFill>
                <a:srgbClr val="83CAFF"/>
              </a:solidFill>
            </a:endParaRPr>
          </a:p>
        </p:txBody>
      </p:sp>
      <p:sp>
        <p:nvSpPr>
          <p:cNvPr id="3" name="Sisu kohatäide 2"/>
          <p:cNvSpPr>
            <a:spLocks noGrp="1"/>
          </p:cNvSpPr>
          <p:nvPr>
            <p:ph idx="1"/>
          </p:nvPr>
        </p:nvSpPr>
        <p:spPr/>
        <p:txBody>
          <a:bodyPr>
            <a:normAutofit fontScale="92500" lnSpcReduction="20000"/>
          </a:bodyPr>
          <a:lstStyle/>
          <a:p>
            <a:r>
              <a:rPr lang="et-EE" dirty="0"/>
              <a:t>Toetust makstakse toetuse saaja poolt reaalselt tehtud kulude alusel</a:t>
            </a:r>
          </a:p>
          <a:p>
            <a:pPr lvl="1"/>
            <a:r>
              <a:rPr lang="et-EE" dirty="0"/>
              <a:t>Parlamendi ja nõukogu määruse (EL) nr 1303/2013 artikkel 65 lõike 2 ja artikkel 67 lõike 1 punkti a alusel on rahastamiskõlblikud vaid need kulud, mis on toetuse saajal tekkinud ja toetuse saaja poolt välja makstud</a:t>
            </a:r>
          </a:p>
          <a:p>
            <a:r>
              <a:rPr lang="et-EE" dirty="0"/>
              <a:t>Toetus makstakse toetuse saaja pangakontole</a:t>
            </a:r>
          </a:p>
          <a:p>
            <a:pPr lvl="1"/>
            <a:r>
              <a:rPr lang="et-EE" dirty="0"/>
              <a:t>Euroopa Parlamendi ja nõukogu määrus (EL) nr 1306/2013 artikli 11 alusel makstakse toetust toetuse saajale </a:t>
            </a:r>
          </a:p>
          <a:p>
            <a:pPr lvl="1">
              <a:buFont typeface="Arial" panose="020B0604020202020204" pitchFamily="34" charset="0"/>
              <a:buChar char="•"/>
            </a:pPr>
            <a:endParaRPr lang="et-EE" dirty="0"/>
          </a:p>
        </p:txBody>
      </p:sp>
    </p:spTree>
    <p:extLst>
      <p:ext uri="{BB962C8B-B14F-4D97-AF65-F5344CB8AC3E}">
        <p14:creationId xmlns:p14="http://schemas.microsoft.com/office/powerpoint/2010/main" val="1040516518"/>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solidFill>
                  <a:srgbClr val="83CAFF"/>
                </a:solidFill>
              </a:rPr>
              <a:t>Investeeringute tegemine liisinguga (2)</a:t>
            </a:r>
            <a:endParaRPr lang="et-EE" sz="3200" dirty="0">
              <a:solidFill>
                <a:srgbClr val="83CAFF"/>
              </a:solidFill>
            </a:endParaRPr>
          </a:p>
        </p:txBody>
      </p:sp>
      <p:sp>
        <p:nvSpPr>
          <p:cNvPr id="3" name="Sisu kohatäide 2"/>
          <p:cNvSpPr>
            <a:spLocks noGrp="1"/>
          </p:cNvSpPr>
          <p:nvPr>
            <p:ph idx="1"/>
          </p:nvPr>
        </p:nvSpPr>
        <p:spPr/>
        <p:txBody>
          <a:bodyPr>
            <a:normAutofit/>
          </a:bodyPr>
          <a:lstStyle/>
          <a:p>
            <a:endParaRPr lang="et-EE" dirty="0"/>
          </a:p>
        </p:txBody>
      </p:sp>
      <p:sp>
        <p:nvSpPr>
          <p:cNvPr id="4" name="Kaar 3"/>
          <p:cNvSpPr/>
          <p:nvPr/>
        </p:nvSpPr>
        <p:spPr bwMode="auto">
          <a:xfrm>
            <a:off x="899369" y="4212359"/>
            <a:ext cx="7272808" cy="1490464"/>
          </a:xfrm>
          <a:prstGeom prst="arc">
            <a:avLst>
              <a:gd name="adj1" fmla="val 10770866"/>
              <a:gd name="adj2" fmla="val 2155706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rtlCol="0" anchor="t" anchorCtr="0" compatLnSpc="1">
            <a:prstTxWarp prst="textNoShape">
              <a:avLst/>
            </a:prstTxWarp>
          </a:bodyPr>
          <a:lstStyle/>
          <a:p>
            <a:pPr>
              <a:lnSpc>
                <a:spcPct val="97000"/>
              </a:lnSpc>
            </a:pPr>
            <a:endParaRPr lang="et-EE" dirty="0">
              <a:latin typeface="Roboto Condensed" charset="0"/>
              <a:ea typeface="Microsoft YaHei" charset="-122"/>
            </a:endParaRPr>
          </a:p>
        </p:txBody>
      </p:sp>
      <p:sp>
        <p:nvSpPr>
          <p:cNvPr id="5" name="TextBox 4"/>
          <p:cNvSpPr txBox="1"/>
          <p:nvPr/>
        </p:nvSpPr>
        <p:spPr>
          <a:xfrm>
            <a:off x="107281" y="3869298"/>
            <a:ext cx="1942052" cy="634010"/>
          </a:xfrm>
          <a:prstGeom prst="rect">
            <a:avLst/>
          </a:prstGeom>
          <a:noFill/>
        </p:spPr>
        <p:txBody>
          <a:bodyPr wrap="none" lIns="91422" tIns="45710" rIns="91422" bIns="45710" rtlCol="0">
            <a:spAutoFit/>
          </a:bodyPr>
          <a:lstStyle/>
          <a:p>
            <a:r>
              <a:rPr lang="et-EE" sz="1600" b="1" dirty="0"/>
              <a:t>Taotluse rahuldamise </a:t>
            </a:r>
          </a:p>
          <a:p>
            <a:r>
              <a:rPr lang="et-EE" sz="1600" b="1" dirty="0"/>
              <a:t>otsuse tegemine</a:t>
            </a:r>
          </a:p>
        </p:txBody>
      </p:sp>
      <p:sp>
        <p:nvSpPr>
          <p:cNvPr id="6" name="TextBox 5"/>
          <p:cNvSpPr txBox="1"/>
          <p:nvPr/>
        </p:nvSpPr>
        <p:spPr>
          <a:xfrm>
            <a:off x="4139731" y="4967111"/>
            <a:ext cx="861115" cy="397022"/>
          </a:xfrm>
          <a:prstGeom prst="rect">
            <a:avLst/>
          </a:prstGeom>
          <a:noFill/>
        </p:spPr>
        <p:txBody>
          <a:bodyPr wrap="none" lIns="91422" tIns="45710" rIns="91422" bIns="45710" rtlCol="0">
            <a:spAutoFit/>
          </a:bodyPr>
          <a:lstStyle/>
          <a:p>
            <a:r>
              <a:rPr lang="et-EE" dirty="0"/>
              <a:t>5 aastat</a:t>
            </a:r>
          </a:p>
        </p:txBody>
      </p:sp>
      <p:sp>
        <p:nvSpPr>
          <p:cNvPr id="7" name="TextBox 6"/>
          <p:cNvSpPr txBox="1"/>
          <p:nvPr/>
        </p:nvSpPr>
        <p:spPr>
          <a:xfrm>
            <a:off x="6443985" y="4974414"/>
            <a:ext cx="861115" cy="397022"/>
          </a:xfrm>
          <a:prstGeom prst="rect">
            <a:avLst/>
          </a:prstGeom>
          <a:noFill/>
        </p:spPr>
        <p:txBody>
          <a:bodyPr wrap="none" lIns="91422" tIns="45710" rIns="91422" bIns="45710" rtlCol="0">
            <a:spAutoFit/>
          </a:bodyPr>
          <a:lstStyle/>
          <a:p>
            <a:r>
              <a:rPr lang="et-EE" dirty="0"/>
              <a:t>8 aastat</a:t>
            </a:r>
          </a:p>
        </p:txBody>
      </p:sp>
      <p:sp>
        <p:nvSpPr>
          <p:cNvPr id="8" name="TextBox 7"/>
          <p:cNvSpPr txBox="1"/>
          <p:nvPr/>
        </p:nvSpPr>
        <p:spPr>
          <a:xfrm>
            <a:off x="7688713" y="4978389"/>
            <a:ext cx="966913" cy="397022"/>
          </a:xfrm>
          <a:prstGeom prst="rect">
            <a:avLst/>
          </a:prstGeom>
          <a:noFill/>
        </p:spPr>
        <p:txBody>
          <a:bodyPr wrap="none" lIns="91422" tIns="45710" rIns="91422" bIns="45710" rtlCol="0">
            <a:spAutoFit/>
          </a:bodyPr>
          <a:lstStyle/>
          <a:p>
            <a:r>
              <a:rPr lang="et-EE" dirty="0"/>
              <a:t>10 aastat</a:t>
            </a:r>
          </a:p>
        </p:txBody>
      </p:sp>
      <p:sp>
        <p:nvSpPr>
          <p:cNvPr id="9" name="TextBox 8"/>
          <p:cNvSpPr txBox="1"/>
          <p:nvPr/>
        </p:nvSpPr>
        <p:spPr>
          <a:xfrm>
            <a:off x="3027244" y="3151209"/>
            <a:ext cx="2430474" cy="1006429"/>
          </a:xfrm>
          <a:prstGeom prst="rect">
            <a:avLst/>
          </a:prstGeom>
          <a:noFill/>
        </p:spPr>
        <p:txBody>
          <a:bodyPr wrap="none" lIns="91422" tIns="45710" rIns="91422" bIns="45710" rtlCol="0">
            <a:spAutoFit/>
          </a:bodyPr>
          <a:lstStyle/>
          <a:p>
            <a:r>
              <a:rPr lang="et-EE" b="1" dirty="0"/>
              <a:t>Investeeringuobjekt </a:t>
            </a:r>
          </a:p>
          <a:p>
            <a:r>
              <a:rPr lang="et-EE" b="1" dirty="0"/>
              <a:t>peab minema </a:t>
            </a:r>
          </a:p>
          <a:p>
            <a:r>
              <a:rPr lang="et-EE" b="1" dirty="0"/>
              <a:t>toetuse saaja omandisse</a:t>
            </a:r>
          </a:p>
        </p:txBody>
      </p:sp>
      <p:sp>
        <p:nvSpPr>
          <p:cNvPr id="10" name="TextBox 9"/>
          <p:cNvSpPr txBox="1"/>
          <p:nvPr/>
        </p:nvSpPr>
        <p:spPr>
          <a:xfrm>
            <a:off x="5723907" y="3366083"/>
            <a:ext cx="1851789" cy="1006429"/>
          </a:xfrm>
          <a:prstGeom prst="rect">
            <a:avLst/>
          </a:prstGeom>
          <a:noFill/>
        </p:spPr>
        <p:txBody>
          <a:bodyPr wrap="none" lIns="91422" tIns="45710" rIns="91422" bIns="45710" rtlCol="0">
            <a:spAutoFit/>
          </a:bodyPr>
          <a:lstStyle/>
          <a:p>
            <a:r>
              <a:rPr lang="et-EE" b="1" dirty="0"/>
              <a:t>VKE korral </a:t>
            </a:r>
          </a:p>
          <a:p>
            <a:r>
              <a:rPr lang="et-EE" b="1" dirty="0"/>
              <a:t>järelvalveperioodi </a:t>
            </a:r>
          </a:p>
          <a:p>
            <a:r>
              <a:rPr lang="et-EE" b="1" dirty="0"/>
              <a:t>lõpp</a:t>
            </a:r>
          </a:p>
        </p:txBody>
      </p:sp>
      <p:sp>
        <p:nvSpPr>
          <p:cNvPr id="11" name="TextBox 10"/>
          <p:cNvSpPr txBox="1"/>
          <p:nvPr/>
        </p:nvSpPr>
        <p:spPr>
          <a:xfrm>
            <a:off x="7246283" y="4192155"/>
            <a:ext cx="1851771" cy="1006419"/>
          </a:xfrm>
          <a:prstGeom prst="rect">
            <a:avLst/>
          </a:prstGeom>
          <a:noFill/>
        </p:spPr>
        <p:txBody>
          <a:bodyPr wrap="none" lIns="91422" tIns="45710" rIns="91422" bIns="45710" rtlCol="0">
            <a:spAutoFit/>
          </a:bodyPr>
          <a:lstStyle/>
          <a:p>
            <a:r>
              <a:rPr lang="et-EE" b="1" dirty="0"/>
              <a:t>Suurettevõtete </a:t>
            </a:r>
          </a:p>
          <a:p>
            <a:r>
              <a:rPr lang="et-EE" b="1" dirty="0"/>
              <a:t>järelvalveperioodi </a:t>
            </a:r>
          </a:p>
          <a:p>
            <a:r>
              <a:rPr lang="et-EE" b="1" dirty="0"/>
              <a:t>lõpp</a:t>
            </a:r>
          </a:p>
        </p:txBody>
      </p:sp>
    </p:spTree>
    <p:extLst>
      <p:ext uri="{BB962C8B-B14F-4D97-AF65-F5344CB8AC3E}">
        <p14:creationId xmlns:p14="http://schemas.microsoft.com/office/powerpoint/2010/main" val="35821617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sz="3600" b="1" dirty="0"/>
              <a:t>Toetuse taotlemine, määramine ja väljamaksmine tegevusvaldkondade kaupa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2235786"/>
              </p:ext>
            </p:extLst>
          </p:nvPr>
        </p:nvGraphicFramePr>
        <p:xfrm>
          <a:off x="503238" y="1768475"/>
          <a:ext cx="7956550" cy="4513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267629"/>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ltLang="en-US" sz="3200" b="1" dirty="0"/>
              <a:t>Toetuse saaja kohustused (1)</a:t>
            </a:r>
            <a:endParaRPr lang="et-EE" dirty="0"/>
          </a:p>
        </p:txBody>
      </p:sp>
      <p:sp>
        <p:nvSpPr>
          <p:cNvPr id="3" name="Content Placeholder 2"/>
          <p:cNvSpPr>
            <a:spLocks noGrp="1"/>
          </p:cNvSpPr>
          <p:nvPr>
            <p:ph idx="1"/>
          </p:nvPr>
        </p:nvSpPr>
        <p:spPr/>
        <p:txBody>
          <a:bodyPr/>
          <a:lstStyle/>
          <a:p>
            <a:r>
              <a:rPr lang="et-EE" dirty="0"/>
              <a:t>Toetuse saaja suhtes ei ole algatatud likvideerimismenetlust ega nimetatud pankrotiseaduse kohaselt ajutist pankrotihaldurit või kohtuotsusega välja kuulutatud pankrotti</a:t>
            </a:r>
          </a:p>
        </p:txBody>
      </p:sp>
    </p:spTree>
    <p:extLst>
      <p:ext uri="{BB962C8B-B14F-4D97-AF65-F5344CB8AC3E}">
        <p14:creationId xmlns:p14="http://schemas.microsoft.com/office/powerpoint/2010/main" val="3204466085"/>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30"/>
            <a:ext cx="7956971" cy="886392"/>
          </a:xfrm>
        </p:spPr>
        <p:txBody>
          <a:bodyPr>
            <a:normAutofit fontScale="90000"/>
          </a:bodyPr>
          <a:lstStyle/>
          <a:p>
            <a:r>
              <a:rPr lang="et-EE" dirty="0"/>
              <a:t>Toetuse saaja kohustused (2)</a:t>
            </a:r>
          </a:p>
        </p:txBody>
      </p:sp>
      <p:sp>
        <p:nvSpPr>
          <p:cNvPr id="3" name="Content Placeholder 2"/>
          <p:cNvSpPr>
            <a:spLocks noGrp="1"/>
          </p:cNvSpPr>
          <p:nvPr>
            <p:ph idx="1"/>
          </p:nvPr>
        </p:nvSpPr>
        <p:spPr>
          <a:xfrm>
            <a:off x="503238" y="1260029"/>
            <a:ext cx="7956971" cy="5021713"/>
          </a:xfrm>
        </p:spPr>
        <p:txBody>
          <a:bodyPr>
            <a:noAutofit/>
          </a:bodyPr>
          <a:lstStyle/>
          <a:p>
            <a:r>
              <a:rPr lang="et-EE" sz="2400" dirty="0">
                <a:solidFill>
                  <a:schemeClr val="tx1"/>
                </a:solidFill>
              </a:rPr>
              <a:t>viib tegevuse ellu ja võtab toetuse abil ostetud või ehitatud investeeringuobjekt sihtotstarbeliselt kasutusse </a:t>
            </a:r>
            <a:r>
              <a:rPr lang="et-EE" sz="2400" b="1" dirty="0">
                <a:solidFill>
                  <a:schemeClr val="tx1"/>
                </a:solidFill>
              </a:rPr>
              <a:t>kahe aasta </a:t>
            </a:r>
            <a:r>
              <a:rPr lang="et-EE" sz="2400" dirty="0">
                <a:solidFill>
                  <a:schemeClr val="tx1"/>
                </a:solidFill>
              </a:rPr>
              <a:t>jooksul arvates PRIA poolt taotluse rahuldamise otsuse tegemisest</a:t>
            </a:r>
          </a:p>
          <a:p>
            <a:r>
              <a:rPr lang="et-EE" sz="2400" dirty="0">
                <a:solidFill>
                  <a:schemeClr val="tx1"/>
                </a:solidFill>
              </a:rPr>
              <a:t>tagab tegevuse kestuse ning säilitab ja kasutab investeeringuobjekti sihtotstarbeliselt kuni sihipärase kasutamise perioodi lõpuni</a:t>
            </a:r>
          </a:p>
          <a:p>
            <a:r>
              <a:rPr lang="et-EE" sz="2400" dirty="0">
                <a:solidFill>
                  <a:schemeClr val="tx1"/>
                </a:solidFill>
              </a:rPr>
              <a:t>võtab toetuse abil ostetud investeeringuobjekti sihtotstarbeliselt kasutusse kahe aasta jooksul ja </a:t>
            </a:r>
            <a:r>
              <a:rPr lang="et-EE" sz="2400" b="1" dirty="0">
                <a:solidFill>
                  <a:schemeClr val="tx1"/>
                </a:solidFill>
              </a:rPr>
              <a:t>viib tegevuse ellu viie aasta jooksul </a:t>
            </a:r>
            <a:r>
              <a:rPr lang="et-EE" sz="2400" dirty="0">
                <a:solidFill>
                  <a:schemeClr val="tx1"/>
                </a:solidFill>
              </a:rPr>
              <a:t>arvates PRIA poolt taotluse rahuldamise otsuse tegemisest ning tagab tegevuse kestuse säilitada ja kasutada investeeringuobjekti sihtotstarbeliselt kuni sihipärase kasutamise perioodi lõpuni, kui investeeringuobjekt ostetakse </a:t>
            </a:r>
            <a:r>
              <a:rPr lang="et-EE" sz="2400" b="1" dirty="0">
                <a:solidFill>
                  <a:schemeClr val="tx1"/>
                </a:solidFill>
              </a:rPr>
              <a:t>liisingulepingu alusel.</a:t>
            </a:r>
          </a:p>
        </p:txBody>
      </p:sp>
    </p:spTree>
    <p:extLst>
      <p:ext uri="{BB962C8B-B14F-4D97-AF65-F5344CB8AC3E}">
        <p14:creationId xmlns:p14="http://schemas.microsoft.com/office/powerpoint/2010/main" val="2673432888"/>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30"/>
            <a:ext cx="7956971" cy="1102416"/>
          </a:xfrm>
        </p:spPr>
        <p:txBody>
          <a:bodyPr>
            <a:normAutofit fontScale="90000"/>
          </a:bodyPr>
          <a:lstStyle/>
          <a:p>
            <a:r>
              <a:rPr lang="et-EE" sz="5100" dirty="0"/>
              <a:t>Toetuse saaja kohustused (3)</a:t>
            </a:r>
            <a:endParaRPr lang="et-EE" dirty="0"/>
          </a:p>
        </p:txBody>
      </p:sp>
      <p:sp>
        <p:nvSpPr>
          <p:cNvPr id="3" name="Content Placeholder 2"/>
          <p:cNvSpPr>
            <a:spLocks noGrp="1"/>
          </p:cNvSpPr>
          <p:nvPr>
            <p:ph idx="1"/>
          </p:nvPr>
        </p:nvSpPr>
        <p:spPr>
          <a:xfrm>
            <a:off x="467321" y="1188021"/>
            <a:ext cx="7956971" cy="5017319"/>
          </a:xfrm>
        </p:spPr>
        <p:txBody>
          <a:bodyPr>
            <a:normAutofit fontScale="47500" lnSpcReduction="20000"/>
          </a:bodyPr>
          <a:lstStyle/>
          <a:p>
            <a:pPr marL="0" indent="0">
              <a:buNone/>
            </a:pPr>
            <a:endParaRPr lang="et-EE" dirty="0"/>
          </a:p>
          <a:p>
            <a:pPr marL="0" indent="0">
              <a:buNone/>
            </a:pPr>
            <a:r>
              <a:rPr lang="et-EE" sz="5100" dirty="0"/>
              <a:t>Toetuse saaja, kelle taotlus on rahuldatud </a:t>
            </a:r>
            <a:r>
              <a:rPr lang="et-EE" sz="5100" b="1" dirty="0"/>
              <a:t>enne 11. veebruari 2017. aastal</a:t>
            </a:r>
            <a:r>
              <a:rPr lang="et-EE" sz="5100" dirty="0"/>
              <a:t>, võib:</a:t>
            </a:r>
            <a:br>
              <a:rPr lang="et-EE" sz="5100" dirty="0"/>
            </a:br>
            <a:r>
              <a:rPr lang="et-EE" sz="5100" dirty="0"/>
              <a:t> </a:t>
            </a:r>
          </a:p>
          <a:p>
            <a:pPr>
              <a:buFont typeface="Wingdings" panose="05000000000000000000" pitchFamily="2" charset="2"/>
              <a:buChar char="ü"/>
            </a:pPr>
            <a:r>
              <a:rPr lang="et-EE" sz="5100" dirty="0">
                <a:solidFill>
                  <a:schemeClr val="tx1"/>
                </a:solidFill>
              </a:rPr>
              <a:t>viib tegevuse ellu ja võtta toetuse abil ostetud või ehitatud investeeringuobjekti sihtotstarbeliselt kasutusse ning esitab investeeringu tegemist tõendavad dokumendid </a:t>
            </a:r>
            <a:r>
              <a:rPr lang="et-EE" sz="5100" b="1" dirty="0">
                <a:solidFill>
                  <a:schemeClr val="tx1"/>
                </a:solidFill>
              </a:rPr>
              <a:t>kolme aasta </a:t>
            </a:r>
            <a:r>
              <a:rPr lang="et-EE" sz="5100" dirty="0">
                <a:solidFill>
                  <a:schemeClr val="tx1"/>
                </a:solidFill>
              </a:rPr>
              <a:t>jooksul arvates PRIA poolt taotluse rahuldamise otsuse tegemisest</a:t>
            </a:r>
          </a:p>
          <a:p>
            <a:pPr>
              <a:buFont typeface="Wingdings" panose="05000000000000000000" pitchFamily="2" charset="2"/>
              <a:buChar char="ü"/>
            </a:pPr>
            <a:r>
              <a:rPr lang="et-EE" sz="5100" dirty="0">
                <a:solidFill>
                  <a:schemeClr val="tx1"/>
                </a:solidFill>
              </a:rPr>
              <a:t> võtab toetuse abil ostetud investeeringuobjekti sihtotstarbeliselt kasutusse </a:t>
            </a:r>
            <a:r>
              <a:rPr lang="et-EE" sz="5100" b="1" dirty="0">
                <a:solidFill>
                  <a:schemeClr val="tx1"/>
                </a:solidFill>
              </a:rPr>
              <a:t>kolme aasta </a:t>
            </a:r>
            <a:r>
              <a:rPr lang="et-EE" sz="5100" dirty="0">
                <a:solidFill>
                  <a:schemeClr val="tx1"/>
                </a:solidFill>
              </a:rPr>
              <a:t>jooksul ning viia tegevuse ellu ja esitada investeeringu tegemist tõendavad dokumendid </a:t>
            </a:r>
            <a:r>
              <a:rPr lang="et-EE" sz="5100" b="1" dirty="0">
                <a:solidFill>
                  <a:schemeClr val="tx1"/>
                </a:solidFill>
              </a:rPr>
              <a:t>viie</a:t>
            </a:r>
            <a:r>
              <a:rPr lang="et-EE" sz="5100" dirty="0">
                <a:solidFill>
                  <a:schemeClr val="tx1"/>
                </a:solidFill>
              </a:rPr>
              <a:t> aasta jooksul arvates PRIA poolt taotluse rahuldamise otsuse tegemisest, kui investeeringuobjekt ostetakse liisingulepingu alusel</a:t>
            </a:r>
          </a:p>
        </p:txBody>
      </p:sp>
    </p:spTree>
    <p:extLst>
      <p:ext uri="{BB962C8B-B14F-4D97-AF65-F5344CB8AC3E}">
        <p14:creationId xmlns:p14="http://schemas.microsoft.com/office/powerpoint/2010/main" val="19459252"/>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a:t>Toetuse saaja kohustused (4)</a:t>
            </a:r>
          </a:p>
        </p:txBody>
      </p:sp>
      <p:sp>
        <p:nvSpPr>
          <p:cNvPr id="3" name="Content Placeholder 2"/>
          <p:cNvSpPr>
            <a:spLocks noGrp="1"/>
          </p:cNvSpPr>
          <p:nvPr>
            <p:ph idx="1"/>
          </p:nvPr>
        </p:nvSpPr>
        <p:spPr>
          <a:xfrm>
            <a:off x="503238" y="1332037"/>
            <a:ext cx="7956971" cy="5256584"/>
          </a:xfrm>
        </p:spPr>
        <p:txBody>
          <a:bodyPr>
            <a:normAutofit fontScale="62500" lnSpcReduction="20000"/>
          </a:bodyPr>
          <a:lstStyle/>
          <a:p>
            <a:r>
              <a:rPr lang="et-EE" sz="3400" dirty="0"/>
              <a:t>viib tegevuse ellu saarel, kui ta on saanud hindepunkti lisades 3–6 nimetatud vastava hindamiskriteeriumi alusel;</a:t>
            </a:r>
          </a:p>
          <a:p>
            <a:r>
              <a:rPr lang="et-EE" sz="3400" dirty="0"/>
              <a:t>tagab, et kavandatud sõnnikuhoidla ehitamise korral oleks pärast tegevuse elluviimist sõnnikuhoidla nitraaditundlikul alal, kui ta on saanud hindepunkte lisades 3–6 nimetatud vastava hindamiskriteeriumi alusel;</a:t>
            </a:r>
          </a:p>
          <a:p>
            <a:r>
              <a:rPr lang="et-EE" sz="3400" dirty="0"/>
              <a:t>tagab investeeringu elluviimine koguinvesteeringu maksumusest sellises osakaalus, mille eest  on ta saanud hindepunkte lisades 3 - 6 nimetatud vastava hindamiskriteeriumi eest.</a:t>
            </a:r>
          </a:p>
          <a:p>
            <a:r>
              <a:rPr lang="et-EE" sz="3400" dirty="0"/>
              <a:t> </a:t>
            </a:r>
            <a:r>
              <a:rPr lang="et-EE" sz="3400" dirty="0">
                <a:solidFill>
                  <a:srgbClr val="FF0000"/>
                </a:solidFill>
              </a:rPr>
              <a:t>on sihipärase kasutamise perioodi lõpuni mahepõllumajanduse loomakasvatuse valdkonnas tunnustatud või tunnustamise üleminekuperioodil olev ettevõtja ning peab sama liiki loomi, mille pidamiseks tehti investeering loomakoha kohta kõrgemat loomakoha maksumust kasutades</a:t>
            </a:r>
          </a:p>
          <a:p>
            <a:endParaRPr lang="et-EE" dirty="0"/>
          </a:p>
        </p:txBody>
      </p:sp>
    </p:spTree>
    <p:extLst>
      <p:ext uri="{BB962C8B-B14F-4D97-AF65-F5344CB8AC3E}">
        <p14:creationId xmlns:p14="http://schemas.microsoft.com/office/powerpoint/2010/main" val="4125126222"/>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3238" y="179910"/>
            <a:ext cx="7956971" cy="504056"/>
          </a:xfrm>
        </p:spPr>
        <p:txBody>
          <a:bodyPr>
            <a:normAutofit/>
          </a:bodyPr>
          <a:lstStyle/>
          <a:p>
            <a:r>
              <a:rPr lang="et-EE" altLang="en-US" sz="3200" b="1" dirty="0"/>
              <a:t>Toetuse saaja muud kohustused (1)</a:t>
            </a:r>
            <a:endParaRPr lang="et-EE" sz="3200" dirty="0"/>
          </a:p>
        </p:txBody>
      </p:sp>
      <p:sp>
        <p:nvSpPr>
          <p:cNvPr id="3" name="Sisu kohatäide 2"/>
          <p:cNvSpPr>
            <a:spLocks noGrp="1"/>
          </p:cNvSpPr>
          <p:nvPr>
            <p:ph idx="1"/>
          </p:nvPr>
        </p:nvSpPr>
        <p:spPr>
          <a:xfrm>
            <a:off x="503238" y="899989"/>
            <a:ext cx="7956971" cy="5256584"/>
          </a:xfrm>
        </p:spPr>
        <p:txBody>
          <a:bodyPr>
            <a:noAutofit/>
          </a:bodyPr>
          <a:lstStyle/>
          <a:p>
            <a:pPr>
              <a:lnSpc>
                <a:spcPct val="100000"/>
              </a:lnSpc>
            </a:pPr>
            <a:r>
              <a:rPr lang="et-EE" sz="2000" dirty="0"/>
              <a:t>Võimaldab teostada toetuse sihipärase ja tähtaegse kasutamise üle järelevalvet ja muid toetuse saamisega seotud kontrolle ning osutab selleks igakülgset abi, sealhulgas võimaldama viibida toetuse saaja kinnisasjal, ehitises ja ruumis ning läbi vaadata dokumente ja toetuse abil soetatud vara kohapeal;</a:t>
            </a:r>
          </a:p>
          <a:p>
            <a:pPr>
              <a:lnSpc>
                <a:spcPct val="100000"/>
              </a:lnSpc>
            </a:pPr>
            <a:r>
              <a:rPr lang="et-EE" sz="2000" dirty="0"/>
              <a:t>esitab järelevalve või muu kontrolli tegemiseks vajalikud andmed ja dokumendid määratud tähtaja jooksul;</a:t>
            </a:r>
          </a:p>
          <a:p>
            <a:pPr>
              <a:lnSpc>
                <a:spcPct val="100000"/>
              </a:lnSpc>
            </a:pPr>
            <a:r>
              <a:rPr lang="et-EE" sz="2000" dirty="0"/>
              <a:t>eristab selgelt oma raamatupidamises toetuse kasutamisega seotud kulud ning neid kajastavad kulu- ja maksedokumendid muudest kulu- ja maksedokumentidest;</a:t>
            </a:r>
          </a:p>
          <a:p>
            <a:pPr>
              <a:lnSpc>
                <a:spcPct val="100000"/>
              </a:lnSpc>
            </a:pPr>
            <a:r>
              <a:rPr lang="et-EE" sz="2000" dirty="0"/>
              <a:t>esitab toetuste kasutamisega seotud seireks vajalikku teavet;</a:t>
            </a:r>
          </a:p>
          <a:p>
            <a:pPr>
              <a:lnSpc>
                <a:spcPct val="100000"/>
              </a:lnSpc>
            </a:pPr>
            <a:r>
              <a:rPr lang="et-EE" sz="2000" dirty="0"/>
              <a:t>taotleja peab toetusega seotud dokumente säilitama vähemalt viis aastat arvates PRIA poolse viimase toetusosa väljamaksest</a:t>
            </a:r>
          </a:p>
        </p:txBody>
      </p:sp>
    </p:spTree>
    <p:extLst>
      <p:ext uri="{BB962C8B-B14F-4D97-AF65-F5344CB8AC3E}">
        <p14:creationId xmlns:p14="http://schemas.microsoft.com/office/powerpoint/2010/main" val="2579497834"/>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1" y="251917"/>
            <a:ext cx="7956971" cy="742376"/>
          </a:xfrm>
        </p:spPr>
        <p:txBody>
          <a:bodyPr>
            <a:normAutofit/>
          </a:bodyPr>
          <a:lstStyle/>
          <a:p>
            <a:r>
              <a:rPr lang="et-EE" sz="3200" b="1" noProof="1"/>
              <a:t>Toetuse</a:t>
            </a:r>
            <a:r>
              <a:rPr lang="fi-FI" sz="3200" b="1" dirty="0"/>
              <a:t> saaja </a:t>
            </a:r>
            <a:r>
              <a:rPr lang="fi-FI" sz="3200" b="1" noProof="1"/>
              <a:t>muud</a:t>
            </a:r>
            <a:r>
              <a:rPr lang="fi-FI" sz="3200" b="1" dirty="0"/>
              <a:t> </a:t>
            </a:r>
            <a:r>
              <a:rPr lang="et-EE" sz="3200" b="1" dirty="0"/>
              <a:t>kohustused</a:t>
            </a:r>
            <a:r>
              <a:rPr lang="fi-FI" sz="3200" b="1" dirty="0"/>
              <a:t> (</a:t>
            </a:r>
            <a:r>
              <a:rPr lang="et-EE" sz="3200" b="1" dirty="0"/>
              <a:t>2</a:t>
            </a:r>
            <a:r>
              <a:rPr lang="fi-FI" sz="3200" b="1" dirty="0"/>
              <a:t>)</a:t>
            </a:r>
            <a:endParaRPr lang="et-EE" sz="3200" b="1" dirty="0"/>
          </a:p>
        </p:txBody>
      </p:sp>
      <p:sp>
        <p:nvSpPr>
          <p:cNvPr id="3" name="Content Placeholder 2"/>
          <p:cNvSpPr>
            <a:spLocks noGrp="1"/>
          </p:cNvSpPr>
          <p:nvPr>
            <p:ph idx="1"/>
          </p:nvPr>
        </p:nvSpPr>
        <p:spPr>
          <a:xfrm>
            <a:off x="503238" y="1404045"/>
            <a:ext cx="7956971" cy="4877697"/>
          </a:xfrm>
        </p:spPr>
        <p:txBody>
          <a:bodyPr/>
          <a:lstStyle/>
          <a:p>
            <a:r>
              <a:rPr lang="et-EE" dirty="0"/>
              <a:t>Teavitab viivitamata PRIA-t taotluses esitatud või toetatava tegevusega seotud andmete muutumisest või tegevuse elluviimist takistavast asjaolust</a:t>
            </a:r>
          </a:p>
          <a:p>
            <a:r>
              <a:rPr lang="et-EE" dirty="0"/>
              <a:t>tagab, et ei ole saanud ega taotle samal ajal sama kulu kohta toetust riigieelarvelistest või muudest Euroopa Liidu või välisvahenditest või muud tagastamatut riigiabi</a:t>
            </a:r>
          </a:p>
          <a:p>
            <a:endParaRPr lang="et-EE" dirty="0"/>
          </a:p>
          <a:p>
            <a:endParaRPr lang="et-EE" dirty="0"/>
          </a:p>
        </p:txBody>
      </p:sp>
    </p:spTree>
    <p:extLst>
      <p:ext uri="{BB962C8B-B14F-4D97-AF65-F5344CB8AC3E}">
        <p14:creationId xmlns:p14="http://schemas.microsoft.com/office/powerpoint/2010/main" val="379655952"/>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noProof="1"/>
              <a:t>Toetuse</a:t>
            </a:r>
            <a:r>
              <a:rPr lang="fi-FI" sz="3200" dirty="0"/>
              <a:t> saaja </a:t>
            </a:r>
            <a:r>
              <a:rPr lang="fi-FI" sz="3200" noProof="1"/>
              <a:t>muud</a:t>
            </a:r>
            <a:r>
              <a:rPr lang="fi-FI" sz="3200" dirty="0"/>
              <a:t> </a:t>
            </a:r>
            <a:r>
              <a:rPr lang="fi-FI" sz="3200" noProof="1"/>
              <a:t>kohustused</a:t>
            </a:r>
            <a:r>
              <a:rPr lang="fi-FI" sz="3200" dirty="0"/>
              <a:t> (</a:t>
            </a:r>
            <a:r>
              <a:rPr lang="et-EE" sz="3200" dirty="0"/>
              <a:t>3</a:t>
            </a:r>
            <a:r>
              <a:rPr lang="fi-FI" sz="3200" dirty="0"/>
              <a:t>)</a:t>
            </a:r>
            <a:endParaRPr lang="et-EE" sz="3200" dirty="0"/>
          </a:p>
        </p:txBody>
      </p:sp>
      <p:sp>
        <p:nvSpPr>
          <p:cNvPr id="3" name="Content Placeholder 2"/>
          <p:cNvSpPr>
            <a:spLocks noGrp="1"/>
          </p:cNvSpPr>
          <p:nvPr>
            <p:ph idx="1"/>
          </p:nvPr>
        </p:nvSpPr>
        <p:spPr/>
        <p:txBody>
          <a:bodyPr>
            <a:normAutofit fontScale="77500" lnSpcReduction="20000"/>
          </a:bodyPr>
          <a:lstStyle/>
          <a:p>
            <a:pPr algn="just">
              <a:buFont typeface="Wingdings" panose="05000000000000000000" pitchFamily="2" charset="2"/>
              <a:buChar char="Ø"/>
            </a:pPr>
            <a:r>
              <a:rPr lang="et-EE" dirty="0"/>
              <a:t>Puudub riiklik maksu võlg või tema riikliku maksu võla tasumine on ajatatud ning maksuvõla tasumise ajatamise korral on maksuvõlg, mille tasumise tähtaeg on möödunud, tasutud ettenähtud summas</a:t>
            </a:r>
          </a:p>
          <a:p>
            <a:pPr algn="just">
              <a:buFont typeface="Wingdings" panose="05000000000000000000" pitchFamily="2" charset="2"/>
              <a:buChar char="Ø"/>
            </a:pPr>
            <a:r>
              <a:rPr lang="et-EE" dirty="0"/>
              <a:t>tema kohta ei ole karistusregistrisse kantud karistusandmeid loomatauditõrje seaduse, söödaseaduse, taimekaitseseaduse või, veeseaduse, jäätmeseaduse, loomakaitseseaduse, looduskaitseseaduse, keskkonnamõju hindamise ja keskkonnajuhtimissüsteemi seaduse ega karistusseadustiku sätestatud süüteo toimepanemise eest</a:t>
            </a:r>
          </a:p>
          <a:p>
            <a:endParaRPr lang="et-EE" dirty="0"/>
          </a:p>
        </p:txBody>
      </p:sp>
    </p:spTree>
    <p:extLst>
      <p:ext uri="{BB962C8B-B14F-4D97-AF65-F5344CB8AC3E}">
        <p14:creationId xmlns:p14="http://schemas.microsoft.com/office/powerpoint/2010/main" val="701628972"/>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07902"/>
            <a:ext cx="7956971" cy="648072"/>
          </a:xfrm>
        </p:spPr>
        <p:txBody>
          <a:bodyPr/>
          <a:lstStyle/>
          <a:p>
            <a:r>
              <a:rPr lang="fi-FI" sz="3200" noProof="1"/>
              <a:t>Toetuse</a:t>
            </a:r>
            <a:r>
              <a:rPr lang="fi-FI" sz="3200" dirty="0"/>
              <a:t> saaja </a:t>
            </a:r>
            <a:r>
              <a:rPr lang="fi-FI" sz="3200" noProof="1"/>
              <a:t>muud</a:t>
            </a:r>
            <a:r>
              <a:rPr lang="fi-FI" sz="3200" dirty="0"/>
              <a:t> </a:t>
            </a:r>
            <a:r>
              <a:rPr lang="fi-FI" sz="3200" noProof="1"/>
              <a:t>kohustused</a:t>
            </a:r>
            <a:r>
              <a:rPr lang="fi-FI" sz="3200" dirty="0"/>
              <a:t> (</a:t>
            </a:r>
            <a:r>
              <a:rPr lang="et-EE" sz="3200" dirty="0"/>
              <a:t>4</a:t>
            </a:r>
            <a:r>
              <a:rPr lang="fi-FI" sz="3200" dirty="0"/>
              <a:t>)</a:t>
            </a:r>
            <a:endParaRPr lang="et-EE" dirty="0"/>
          </a:p>
        </p:txBody>
      </p:sp>
      <p:sp>
        <p:nvSpPr>
          <p:cNvPr id="3" name="Content Placeholder 2"/>
          <p:cNvSpPr>
            <a:spLocks noGrp="1"/>
          </p:cNvSpPr>
          <p:nvPr>
            <p:ph idx="1"/>
          </p:nvPr>
        </p:nvSpPr>
        <p:spPr>
          <a:xfrm>
            <a:off x="503238" y="683965"/>
            <a:ext cx="7956971" cy="5904656"/>
          </a:xfrm>
        </p:spPr>
        <p:txBody>
          <a:bodyPr>
            <a:normAutofit lnSpcReduction="10000"/>
          </a:bodyPr>
          <a:lstStyle/>
          <a:p>
            <a:r>
              <a:rPr lang="et-EE" sz="1800" dirty="0"/>
              <a:t>Esitab investeeringu tegemist tõendavad dokumendid kuni kaheksas osas ühe taotluse kohta kahe aasta jooksul arvates PRIA poolt taotluse rahuldamise otsuse tegemisest</a:t>
            </a:r>
          </a:p>
          <a:p>
            <a:r>
              <a:rPr lang="et-EE" sz="1800" dirty="0"/>
              <a:t>esitab investeeringu elluviimist tõendavad dokumendid kalendriaastas kuni neljas osas ühe taotluse kohta viie aasta jooksul arvates PRIA poolt taotluse rahuldamise otsuse tegemisest, kui investeeringuobjekt ostetakse liisingulepingu alusel</a:t>
            </a:r>
          </a:p>
          <a:p>
            <a:r>
              <a:rPr lang="et-EE" sz="1800" dirty="0"/>
              <a:t>tagab toetuse väljamaksmise aluseks olevate dokumentide nõuetekohasus ja kulude abikõlblikkuse</a:t>
            </a:r>
          </a:p>
          <a:p>
            <a:r>
              <a:rPr lang="et-EE" sz="1800" dirty="0"/>
              <a:t>juhul kui investeering tehti enne istandiku või puukooli rajamist, et hiljemalt ühe aasta jooksul arvates viimase toetuseosa saamisest on kogu investeeringuobjekti ulatuses rajatud istandik või puukool, kus kasvatatakse Euroopa Liidu toimimise lepingu I lisa 8. rühmas nimetatud toodete saamiseks söödavaid vilju kandvaid mitmeaastaseid taimi</a:t>
            </a:r>
          </a:p>
          <a:p>
            <a:r>
              <a:rPr lang="et-EE" sz="1800" dirty="0"/>
              <a:t>kui investeeringuobjektiks on ehitis, peab hiljemalt viimase maksetaotluse esitamise ajal olema ehitisregistris ehitise kasutusluba või kasutusteatis</a:t>
            </a:r>
          </a:p>
          <a:p>
            <a:r>
              <a:rPr lang="et-EE" sz="1800" dirty="0"/>
              <a:t>on seadme ostmise puhul, peab hiljemalt viimase maksetaotluse esitamise ajal olema ehitisregistris kasutusluba või kasutusteatis, kui see on nõutav ehitusseadustiku kohaselt</a:t>
            </a:r>
          </a:p>
          <a:p>
            <a:endParaRPr lang="et-EE" sz="1200" dirty="0"/>
          </a:p>
        </p:txBody>
      </p:sp>
    </p:spTree>
    <p:extLst>
      <p:ext uri="{BB962C8B-B14F-4D97-AF65-F5344CB8AC3E}">
        <p14:creationId xmlns:p14="http://schemas.microsoft.com/office/powerpoint/2010/main" val="3717481777"/>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noProof="1"/>
              <a:t>Toetuse</a:t>
            </a:r>
            <a:r>
              <a:rPr lang="fi-FI" sz="4000" dirty="0"/>
              <a:t> saaja </a:t>
            </a:r>
            <a:r>
              <a:rPr lang="et-EE" sz="4000" dirty="0"/>
              <a:t>muud</a:t>
            </a:r>
            <a:r>
              <a:rPr lang="fi-FI" sz="4000" dirty="0"/>
              <a:t> </a:t>
            </a:r>
            <a:r>
              <a:rPr lang="fi-FI" sz="4000" noProof="1"/>
              <a:t>kohustused</a:t>
            </a:r>
            <a:r>
              <a:rPr lang="fi-FI" sz="4000" dirty="0"/>
              <a:t> </a:t>
            </a:r>
            <a:r>
              <a:rPr lang="et-EE" sz="4000" dirty="0"/>
              <a:t>niisutustegevuse korral (5)</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t-EE" dirty="0">
                <a:solidFill>
                  <a:schemeClr val="tx1"/>
                </a:solidFill>
              </a:rPr>
              <a:t>niisutussüsteemide puhul peab toetuse saajal hiljemalt viimase maksetaotluse esitamise ajal olema vee erikasutusluba, kui see on nõutav veeseaduse kohaselt, ja maaparandussüsteemi kasutuselevõtmise akt, kui see on nõutav maaparandusseaduse kohaselt</a:t>
            </a:r>
          </a:p>
          <a:p>
            <a:pPr>
              <a:buFont typeface="Wingdings" panose="05000000000000000000" pitchFamily="2" charset="2"/>
              <a:buChar char="Ø"/>
            </a:pPr>
            <a:r>
              <a:rPr lang="et-EE" dirty="0">
                <a:solidFill>
                  <a:schemeClr val="tx1"/>
                </a:solidFill>
              </a:rPr>
              <a:t>toetuse saaja peab mõõtma veekasutust niisutussüsteemis ja kui niisutuseks kasutatava veekogumi seisund ei olnud taotluse esitamise tähtajal vähemalt hea, siis ka kogu oma veekasutust</a:t>
            </a:r>
          </a:p>
          <a:p>
            <a:pPr>
              <a:buFont typeface="Wingdings" panose="05000000000000000000" pitchFamily="2" charset="2"/>
              <a:buChar char="Ø"/>
            </a:pPr>
            <a:r>
              <a:rPr lang="et-EE" dirty="0">
                <a:solidFill>
                  <a:schemeClr val="tx1"/>
                </a:solidFill>
              </a:rPr>
              <a:t>kui niisutussüsteemi investeeringu puhul veekogumi seisund ei olnud vähemalt hea ja kui see on asjakohane, peab toetuse saaja täitma veekasutuse reaalselt vähenema nii investeeringutasandil kui ettevõtte tasandil</a:t>
            </a:r>
          </a:p>
          <a:p>
            <a:endParaRPr lang="et-EE" dirty="0"/>
          </a:p>
        </p:txBody>
      </p:sp>
    </p:spTree>
    <p:extLst>
      <p:ext uri="{BB962C8B-B14F-4D97-AF65-F5344CB8AC3E}">
        <p14:creationId xmlns:p14="http://schemas.microsoft.com/office/powerpoint/2010/main" val="2550501593"/>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Osaliselt tasutud kuludokumentide kasutamine</a:t>
            </a:r>
            <a:endParaRPr lang="et-EE" sz="3200" dirty="0"/>
          </a:p>
        </p:txBody>
      </p:sp>
      <p:sp>
        <p:nvSpPr>
          <p:cNvPr id="3" name="Sisu kohatäide 2"/>
          <p:cNvSpPr>
            <a:spLocks noGrp="1"/>
          </p:cNvSpPr>
          <p:nvPr>
            <p:ph idx="1"/>
          </p:nvPr>
        </p:nvSpPr>
        <p:spPr/>
        <p:txBody>
          <a:bodyPr>
            <a:normAutofit/>
          </a:bodyPr>
          <a:lstStyle/>
          <a:p>
            <a:r>
              <a:rPr lang="et-EE" dirty="0"/>
              <a:t>Nende kasutamiseks peab:</a:t>
            </a:r>
          </a:p>
          <a:p>
            <a:pPr lvl="1"/>
            <a:r>
              <a:rPr lang="et-EE" dirty="0"/>
              <a:t>Teenus olema osutatud;</a:t>
            </a:r>
          </a:p>
          <a:p>
            <a:pPr lvl="1"/>
            <a:r>
              <a:rPr lang="et-EE" dirty="0"/>
              <a:t>Vara taotleja omandis</a:t>
            </a:r>
          </a:p>
          <a:p>
            <a:pPr lvl="1"/>
            <a:r>
              <a:rPr lang="et-EE" dirty="0"/>
              <a:t>Tasutud vähemalt omafinantseeringuga võrdne summa</a:t>
            </a:r>
          </a:p>
        </p:txBody>
      </p:sp>
    </p:spTree>
    <p:extLst>
      <p:ext uri="{BB962C8B-B14F-4D97-AF65-F5344CB8AC3E}">
        <p14:creationId xmlns:p14="http://schemas.microsoft.com/office/powerpoint/2010/main" val="25200867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Investeeringute elluviimine maakondade lõikes (voorud I-III)</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8710" y="1620069"/>
            <a:ext cx="663026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973292"/>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Põllumajandusettevõtete tulemuslikkuse parandamise meetme taotluste hindamine</a:t>
            </a:r>
          </a:p>
        </p:txBody>
      </p:sp>
      <p:sp>
        <p:nvSpPr>
          <p:cNvPr id="3" name="Teksti kohatäide 2"/>
          <p:cNvSpPr>
            <a:spLocks noGrp="1"/>
          </p:cNvSpPr>
          <p:nvPr>
            <p:ph type="body" idx="1"/>
          </p:nvPr>
        </p:nvSpPr>
        <p:spPr/>
        <p:txBody>
          <a:bodyPr/>
          <a:lstStyle/>
          <a:p>
            <a:endParaRPr lang="et-EE"/>
          </a:p>
        </p:txBody>
      </p:sp>
    </p:spTree>
    <p:extLst>
      <p:ext uri="{BB962C8B-B14F-4D97-AF65-F5344CB8AC3E}">
        <p14:creationId xmlns:p14="http://schemas.microsoft.com/office/powerpoint/2010/main" val="678174221"/>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Taotluste hindamine (1)</a:t>
            </a:r>
            <a:endParaRPr lang="et-EE" sz="3200" dirty="0"/>
          </a:p>
        </p:txBody>
      </p:sp>
      <p:sp>
        <p:nvSpPr>
          <p:cNvPr id="3" name="Sisu kohatäide 2"/>
          <p:cNvSpPr>
            <a:spLocks noGrp="1"/>
          </p:cNvSpPr>
          <p:nvPr>
            <p:ph idx="1"/>
          </p:nvPr>
        </p:nvSpPr>
        <p:spPr/>
        <p:txBody>
          <a:bodyPr>
            <a:normAutofit fontScale="70000" lnSpcReduction="20000"/>
          </a:bodyPr>
          <a:lstStyle/>
          <a:p>
            <a:r>
              <a:rPr lang="et-EE" dirty="0"/>
              <a:t>Taotluste hindamisel jagab PRIA taotlused taotleja taotlemisele vahetult eelnenud majandusaasta müügitulu alusel tegevusvaldkondadesse. </a:t>
            </a:r>
          </a:p>
          <a:p>
            <a:r>
              <a:rPr lang="et-EE" dirty="0"/>
              <a:t>Taotleja loetakse selles tegevusvaldkonnas tegevaks, kust ta on saanud </a:t>
            </a:r>
            <a:r>
              <a:rPr lang="et-EE" b="1" dirty="0">
                <a:solidFill>
                  <a:srgbClr val="FF0000"/>
                </a:solidFill>
              </a:rPr>
              <a:t>suurima osa oma müügitulust</a:t>
            </a:r>
            <a:r>
              <a:rPr lang="et-EE" dirty="0"/>
              <a:t>. </a:t>
            </a:r>
          </a:p>
          <a:p>
            <a:r>
              <a:rPr lang="et-EE" dirty="0"/>
              <a:t>Tegevusvaldkonnad:</a:t>
            </a:r>
          </a:p>
          <a:p>
            <a:pPr marL="856894" lvl="1"/>
            <a:r>
              <a:rPr lang="et-EE" dirty="0"/>
              <a:t>piimatootmine</a:t>
            </a:r>
          </a:p>
          <a:p>
            <a:pPr marL="856894" lvl="1"/>
            <a:r>
              <a:rPr lang="et-EE" dirty="0"/>
              <a:t>teravilja, õliseemnete ja valgurikaste taimede kasvatamine</a:t>
            </a:r>
          </a:p>
          <a:p>
            <a:pPr marL="856894" lvl="1"/>
            <a:r>
              <a:rPr lang="et-EE" dirty="0"/>
              <a:t>loomakasvatus (v.a piimatootmine ja mesindus)</a:t>
            </a:r>
          </a:p>
          <a:p>
            <a:pPr marL="856894" lvl="1"/>
            <a:r>
              <a:rPr lang="et-EE" dirty="0"/>
              <a:t>muude eelpool nimetamata põllumajandussaaduste tootmine (k.a mesindus).</a:t>
            </a:r>
          </a:p>
        </p:txBody>
      </p:sp>
    </p:spTree>
    <p:extLst>
      <p:ext uri="{BB962C8B-B14F-4D97-AF65-F5344CB8AC3E}">
        <p14:creationId xmlns:p14="http://schemas.microsoft.com/office/powerpoint/2010/main" val="1689970651"/>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Taotluste hindamine (2)</a:t>
            </a:r>
            <a:endParaRPr lang="et-EE" sz="3200" dirty="0"/>
          </a:p>
        </p:txBody>
      </p:sp>
      <p:sp>
        <p:nvSpPr>
          <p:cNvPr id="3" name="Sisu kohatäide 2"/>
          <p:cNvSpPr>
            <a:spLocks noGrp="1"/>
          </p:cNvSpPr>
          <p:nvPr>
            <p:ph idx="1"/>
          </p:nvPr>
        </p:nvSpPr>
        <p:spPr>
          <a:xfrm>
            <a:off x="503238" y="1332037"/>
            <a:ext cx="7956971" cy="4949705"/>
          </a:xfrm>
        </p:spPr>
        <p:txBody>
          <a:bodyPr>
            <a:normAutofit fontScale="70000" lnSpcReduction="20000"/>
          </a:bodyPr>
          <a:lstStyle/>
          <a:p>
            <a:r>
              <a:rPr lang="et-EE" dirty="0">
                <a:latin typeface="Times New Roman" panose="02020603050405020304" pitchFamily="18" charset="0"/>
                <a:cs typeface="Times New Roman" panose="02020603050405020304" pitchFamily="18" charset="0"/>
              </a:rPr>
              <a:t>Hindamiskriteeriumite koostamisel on lähtutud, et eelistuse saaksid taotlejad või projektid:</a:t>
            </a:r>
          </a:p>
          <a:p>
            <a:pPr marL="856894" lvl="1"/>
            <a:r>
              <a:rPr lang="et-EE" dirty="0">
                <a:latin typeface="Times New Roman" panose="02020603050405020304" pitchFamily="18" charset="0"/>
                <a:cs typeface="Times New Roman" panose="02020603050405020304" pitchFamily="18" charset="0"/>
              </a:rPr>
              <a:t>kes ei ole varasemalt investeeringutoetust saanud</a:t>
            </a:r>
          </a:p>
          <a:p>
            <a:pPr marL="856894" lvl="1"/>
            <a:r>
              <a:rPr lang="et-EE" dirty="0">
                <a:latin typeface="Times New Roman" panose="02020603050405020304" pitchFamily="18" charset="0"/>
                <a:cs typeface="Times New Roman" panose="02020603050405020304" pitchFamily="18" charset="0"/>
              </a:rPr>
              <a:t>kes ilma toetuseta investeeringut planeeritud mahus tõenäoliselt ei teeks</a:t>
            </a:r>
          </a:p>
          <a:p>
            <a:pPr marL="856894" lvl="1"/>
            <a:r>
              <a:rPr lang="et-EE" dirty="0">
                <a:latin typeface="Times New Roman" panose="02020603050405020304" pitchFamily="18" charset="0"/>
                <a:cs typeface="Times New Roman" panose="02020603050405020304" pitchFamily="18" charset="0"/>
              </a:rPr>
              <a:t>mis on ettevõtja jaoks pigem suuremahulised</a:t>
            </a:r>
          </a:p>
          <a:p>
            <a:pPr marL="856894" lvl="1"/>
            <a:r>
              <a:rPr lang="et-EE" dirty="0">
                <a:latin typeface="Times New Roman" panose="02020603050405020304" pitchFamily="18" charset="0"/>
                <a:cs typeface="Times New Roman" panose="02020603050405020304" pitchFamily="18" charset="0"/>
              </a:rPr>
              <a:t>mis arendavad keskkonnahoidlikku põllumajandust</a:t>
            </a:r>
          </a:p>
          <a:p>
            <a:pPr marL="856894" lvl="1"/>
            <a:r>
              <a:rPr lang="et-EE" dirty="0">
                <a:latin typeface="Times New Roman" panose="02020603050405020304" pitchFamily="18" charset="0"/>
                <a:cs typeface="Times New Roman" panose="02020603050405020304" pitchFamily="18" charset="0"/>
              </a:rPr>
              <a:t>mis aitavad tagada Eesti isevarustatust valdkondades, kus see seni ei ole täidetud</a:t>
            </a:r>
          </a:p>
          <a:p>
            <a:pPr marL="856894" lvl="1"/>
            <a:r>
              <a:rPr lang="et-EE" dirty="0">
                <a:latin typeface="Times New Roman" panose="02020603050405020304" pitchFamily="18" charset="0"/>
                <a:cs typeface="Times New Roman" panose="02020603050405020304" pitchFamily="18" charset="0"/>
              </a:rPr>
              <a:t>mis on pikaajalised</a:t>
            </a:r>
          </a:p>
          <a:p>
            <a:pPr marL="856894" lvl="1"/>
            <a:r>
              <a:rPr lang="et-EE" dirty="0">
                <a:latin typeface="Times New Roman" panose="02020603050405020304" pitchFamily="18" charset="0"/>
                <a:cs typeface="Times New Roman" panose="02020603050405020304" pitchFamily="18" charset="0"/>
              </a:rPr>
              <a:t>mis soodustavad ühistegevust</a:t>
            </a:r>
          </a:p>
          <a:p>
            <a:pPr marL="856894" lvl="1"/>
            <a:r>
              <a:rPr lang="et-EE" dirty="0">
                <a:solidFill>
                  <a:srgbClr val="FF0000"/>
                </a:solidFill>
                <a:latin typeface="Times New Roman" panose="02020603050405020304" pitchFamily="18" charset="0"/>
                <a:ea typeface="Times New Roman"/>
                <a:cs typeface="Times New Roman" panose="02020603050405020304" pitchFamily="18" charset="0"/>
              </a:rPr>
              <a:t>mis aitavad parandada o</a:t>
            </a:r>
            <a:r>
              <a:rPr lang="fi-FI" noProof="1">
                <a:solidFill>
                  <a:srgbClr val="FF0000"/>
                </a:solidFill>
                <a:latin typeface="Times New Roman" panose="02020603050405020304" pitchFamily="18" charset="0"/>
                <a:ea typeface="Times New Roman"/>
                <a:cs typeface="Times New Roman" panose="02020603050405020304" pitchFamily="18" charset="0"/>
              </a:rPr>
              <a:t>hustatud</a:t>
            </a:r>
            <a:r>
              <a:rPr lang="fi-FI" dirty="0">
                <a:solidFill>
                  <a:srgbClr val="FF0000"/>
                </a:solidFill>
                <a:latin typeface="Times New Roman" panose="02020603050405020304" pitchFamily="18" charset="0"/>
                <a:ea typeface="Times New Roman"/>
                <a:cs typeface="Times New Roman" panose="02020603050405020304" pitchFamily="18" charset="0"/>
              </a:rPr>
              <a:t> </a:t>
            </a:r>
            <a:r>
              <a:rPr lang="fi-FI" noProof="1">
                <a:solidFill>
                  <a:srgbClr val="FF0000"/>
                </a:solidFill>
                <a:latin typeface="Times New Roman" panose="02020603050405020304" pitchFamily="18" charset="0"/>
                <a:ea typeface="Times New Roman"/>
                <a:cs typeface="Times New Roman" panose="02020603050405020304" pitchFamily="18" charset="0"/>
              </a:rPr>
              <a:t>tõugu</a:t>
            </a:r>
            <a:r>
              <a:rPr lang="fi-FI" dirty="0">
                <a:solidFill>
                  <a:srgbClr val="FF0000"/>
                </a:solidFill>
                <a:latin typeface="Times New Roman" panose="02020603050405020304" pitchFamily="18" charset="0"/>
                <a:ea typeface="Times New Roman"/>
                <a:cs typeface="Times New Roman" panose="02020603050405020304" pitchFamily="18" charset="0"/>
              </a:rPr>
              <a:t> </a:t>
            </a:r>
            <a:r>
              <a:rPr lang="fi-FI" noProof="1">
                <a:solidFill>
                  <a:srgbClr val="FF0000"/>
                </a:solidFill>
                <a:latin typeface="Times New Roman" panose="02020603050405020304" pitchFamily="18" charset="0"/>
                <a:ea typeface="Times New Roman"/>
                <a:cs typeface="Times New Roman" panose="02020603050405020304" pitchFamily="18" charset="0"/>
              </a:rPr>
              <a:t>loom</a:t>
            </a:r>
            <a:r>
              <a:rPr lang="et-EE" dirty="0">
                <a:solidFill>
                  <a:srgbClr val="FF0000"/>
                </a:solidFill>
                <a:latin typeface="Times New Roman" panose="02020603050405020304" pitchFamily="18" charset="0"/>
                <a:ea typeface="Times New Roman"/>
                <a:cs typeface="Times New Roman" panose="02020603050405020304" pitchFamily="18" charset="0"/>
              </a:rPr>
              <a:t>i </a:t>
            </a:r>
            <a:r>
              <a:rPr lang="fi-FI" noProof="1">
                <a:solidFill>
                  <a:srgbClr val="FF0000"/>
                </a:solidFill>
                <a:latin typeface="Times New Roman" panose="02020603050405020304" pitchFamily="18" charset="0"/>
                <a:ea typeface="Times New Roman"/>
                <a:cs typeface="Times New Roman" panose="02020603050405020304" pitchFamily="18" charset="0"/>
              </a:rPr>
              <a:t>pida</a:t>
            </a:r>
            <a:r>
              <a:rPr lang="et-EE" noProof="1">
                <a:solidFill>
                  <a:srgbClr val="FF0000"/>
                </a:solidFill>
                <a:latin typeface="Times New Roman" panose="02020603050405020304" pitchFamily="18" charset="0"/>
                <a:ea typeface="Times New Roman"/>
                <a:cs typeface="Times New Roman" panose="02020603050405020304" pitchFamily="18" charset="0"/>
              </a:rPr>
              <a:t>vate</a:t>
            </a:r>
            <a:r>
              <a:rPr lang="fi-FI" dirty="0">
                <a:solidFill>
                  <a:srgbClr val="FF0000"/>
                </a:solidFill>
                <a:latin typeface="Times New Roman" panose="02020603050405020304" pitchFamily="18" charset="0"/>
                <a:ea typeface="Times New Roman"/>
                <a:cs typeface="Times New Roman" panose="02020603050405020304" pitchFamily="18" charset="0"/>
              </a:rPr>
              <a:t> </a:t>
            </a:r>
            <a:r>
              <a:rPr lang="et-EE" dirty="0">
                <a:solidFill>
                  <a:srgbClr val="FF0000"/>
                </a:solidFill>
                <a:latin typeface="Times New Roman" panose="02020603050405020304" pitchFamily="18" charset="0"/>
                <a:ea typeface="Times New Roman"/>
                <a:cs typeface="Times New Roman" panose="02020603050405020304" pitchFamily="18" charset="0"/>
              </a:rPr>
              <a:t>ettevõtjate majanduslikku võimekust ning aitavad kaasa kultuuripärandi ja geneetilise mitmekesisuse seisukohast oluliste ja ohustatuks loetud kohalike tõugude säilitamisele.  </a:t>
            </a:r>
            <a:endParaRPr lang="et-EE" dirty="0">
              <a:solidFill>
                <a:srgbClr val="FF0000"/>
              </a:solidFill>
              <a:latin typeface="Times New Roman" panose="02020603050405020304" pitchFamily="18" charset="0"/>
              <a:cs typeface="Times New Roman" panose="02020603050405020304" pitchFamily="18" charset="0"/>
            </a:endParaRPr>
          </a:p>
          <a:p>
            <a:pPr marL="856894" lvl="1"/>
            <a:endParaRPr lang="et-EE" dirty="0"/>
          </a:p>
          <a:p>
            <a:pPr marL="856894" lvl="1">
              <a:buFont typeface="Arial" panose="020B0604020202020204" pitchFamily="34" charset="0"/>
              <a:buChar char="•"/>
            </a:pPr>
            <a:endParaRPr lang="et-EE" dirty="0"/>
          </a:p>
        </p:txBody>
      </p:sp>
    </p:spTree>
    <p:extLst>
      <p:ext uri="{BB962C8B-B14F-4D97-AF65-F5344CB8AC3E}">
        <p14:creationId xmlns:p14="http://schemas.microsoft.com/office/powerpoint/2010/main" val="3632027072"/>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Taotluste hindamine (3)</a:t>
            </a:r>
            <a:endParaRPr lang="et-EE" sz="3200" dirty="0"/>
          </a:p>
        </p:txBody>
      </p:sp>
      <p:sp>
        <p:nvSpPr>
          <p:cNvPr id="3" name="Sisu kohatäide 2"/>
          <p:cNvSpPr>
            <a:spLocks noGrp="1"/>
          </p:cNvSpPr>
          <p:nvPr>
            <p:ph idx="1"/>
          </p:nvPr>
        </p:nvSpPr>
        <p:spPr/>
        <p:txBody>
          <a:bodyPr>
            <a:normAutofit/>
          </a:bodyPr>
          <a:lstStyle/>
          <a:p>
            <a:r>
              <a:rPr lang="et-EE" dirty="0"/>
              <a:t>Hindamiskriteeriumites on jaotatud kriteeriumid nelja plokki:</a:t>
            </a:r>
          </a:p>
          <a:p>
            <a:pPr marL="856894" lvl="1"/>
            <a:r>
              <a:rPr lang="et-EE" dirty="0"/>
              <a:t>sotsiaalmajandus</a:t>
            </a:r>
          </a:p>
          <a:p>
            <a:pPr marL="856894" lvl="1"/>
            <a:r>
              <a:rPr lang="et-EE" dirty="0"/>
              <a:t>keskkond</a:t>
            </a:r>
          </a:p>
          <a:p>
            <a:pPr marL="856894" lvl="1"/>
            <a:r>
              <a:rPr lang="et-EE" dirty="0"/>
              <a:t>majandus</a:t>
            </a:r>
          </a:p>
          <a:p>
            <a:pPr marL="856894" lvl="1"/>
            <a:r>
              <a:rPr lang="et-EE" dirty="0"/>
              <a:t>ühistegevus</a:t>
            </a:r>
          </a:p>
          <a:p>
            <a:pPr marL="399884" lvl="1" indent="0"/>
            <a:endParaRPr lang="et-EE" dirty="0"/>
          </a:p>
        </p:txBody>
      </p:sp>
    </p:spTree>
    <p:extLst>
      <p:ext uri="{BB962C8B-B14F-4D97-AF65-F5344CB8AC3E}">
        <p14:creationId xmlns:p14="http://schemas.microsoft.com/office/powerpoint/2010/main" val="4075216801"/>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Taotluste hindamine (4)</a:t>
            </a:r>
            <a:endParaRPr lang="et-EE" sz="3200" dirty="0"/>
          </a:p>
        </p:txBody>
      </p:sp>
      <p:sp>
        <p:nvSpPr>
          <p:cNvPr id="3" name="Sisu kohatäide 2"/>
          <p:cNvSpPr>
            <a:spLocks noGrp="1"/>
          </p:cNvSpPr>
          <p:nvPr>
            <p:ph idx="1"/>
          </p:nvPr>
        </p:nvSpPr>
        <p:spPr/>
        <p:txBody>
          <a:bodyPr>
            <a:normAutofit/>
          </a:bodyPr>
          <a:lstStyle/>
          <a:p>
            <a:r>
              <a:rPr lang="et-EE" dirty="0"/>
              <a:t>Enamik hindamiskriteeriume on kõigis valdkondades samad</a:t>
            </a:r>
          </a:p>
          <a:p>
            <a:pPr marL="399884" lvl="1" indent="0"/>
            <a:endParaRPr lang="et-EE" dirty="0"/>
          </a:p>
        </p:txBody>
      </p:sp>
    </p:spTree>
    <p:extLst>
      <p:ext uri="{BB962C8B-B14F-4D97-AF65-F5344CB8AC3E}">
        <p14:creationId xmlns:p14="http://schemas.microsoft.com/office/powerpoint/2010/main" val="3886235501"/>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Hindamiskriteeriumid, mis on kõigis valdkondades samad</a:t>
            </a:r>
            <a:endParaRPr lang="et-EE" sz="3200"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2477113623"/>
              </p:ext>
            </p:extLst>
          </p:nvPr>
        </p:nvGraphicFramePr>
        <p:xfrm>
          <a:off x="503238" y="1768475"/>
          <a:ext cx="7956550" cy="4450080"/>
        </p:xfrm>
        <a:graphic>
          <a:graphicData uri="http://schemas.openxmlformats.org/drawingml/2006/table">
            <a:tbl>
              <a:tblPr firstRow="1" bandRow="1">
                <a:tableStyleId>{5C22544A-7EE6-4342-B048-85BDC9FD1C3A}</a:tableStyleId>
              </a:tblPr>
              <a:tblGrid>
                <a:gridCol w="3978275">
                  <a:extLst>
                    <a:ext uri="{9D8B030D-6E8A-4147-A177-3AD203B41FA5}">
                      <a16:colId xmlns:a16="http://schemas.microsoft.com/office/drawing/2014/main" val="20000"/>
                    </a:ext>
                  </a:extLst>
                </a:gridCol>
                <a:gridCol w="3978275">
                  <a:extLst>
                    <a:ext uri="{9D8B030D-6E8A-4147-A177-3AD203B41FA5}">
                      <a16:colId xmlns:a16="http://schemas.microsoft.com/office/drawing/2014/main" val="20001"/>
                    </a:ext>
                  </a:extLst>
                </a:gridCol>
              </a:tblGrid>
              <a:tr h="370840">
                <a:tc>
                  <a:txBody>
                    <a:bodyPr/>
                    <a:lstStyle/>
                    <a:p>
                      <a:r>
                        <a:rPr lang="et-EE" sz="1800" dirty="0"/>
                        <a:t>Hindamiskriteerium</a:t>
                      </a:r>
                    </a:p>
                  </a:txBody>
                  <a:tcPr/>
                </a:tc>
                <a:tc>
                  <a:txBody>
                    <a:bodyPr/>
                    <a:lstStyle/>
                    <a:p>
                      <a:r>
                        <a:rPr lang="et-EE" sz="1800" dirty="0"/>
                        <a:t>Max punktid</a:t>
                      </a:r>
                    </a:p>
                  </a:txBody>
                  <a:tcPr/>
                </a:tc>
                <a:extLst>
                  <a:ext uri="{0D108BD9-81ED-4DB2-BD59-A6C34878D82A}">
                    <a16:rowId xmlns:a16="http://schemas.microsoft.com/office/drawing/2014/main" val="10000"/>
                  </a:ext>
                </a:extLst>
              </a:tr>
              <a:tr h="370840">
                <a:tc>
                  <a:txBody>
                    <a:bodyPr/>
                    <a:lstStyle/>
                    <a:p>
                      <a:r>
                        <a:rPr lang="et-EE" sz="1800" dirty="0"/>
                        <a:t>Toetuse varasem saamine</a:t>
                      </a:r>
                    </a:p>
                  </a:txBody>
                  <a:tcPr/>
                </a:tc>
                <a:tc>
                  <a:txBody>
                    <a:bodyPr/>
                    <a:lstStyle/>
                    <a:p>
                      <a:r>
                        <a:rPr lang="et-EE" sz="1800" dirty="0"/>
                        <a:t>8</a:t>
                      </a:r>
                    </a:p>
                  </a:txBody>
                  <a:tcPr/>
                </a:tc>
                <a:extLst>
                  <a:ext uri="{0D108BD9-81ED-4DB2-BD59-A6C34878D82A}">
                    <a16:rowId xmlns:a16="http://schemas.microsoft.com/office/drawing/2014/main" val="10001"/>
                  </a:ext>
                </a:extLst>
              </a:tr>
              <a:tr h="370840">
                <a:tc>
                  <a:txBody>
                    <a:bodyPr/>
                    <a:lstStyle/>
                    <a:p>
                      <a:r>
                        <a:rPr lang="et-EE" sz="1800" dirty="0"/>
                        <a:t>Investeering tehakse</a:t>
                      </a:r>
                      <a:r>
                        <a:rPr lang="et-EE" sz="1800" baseline="0" dirty="0"/>
                        <a:t> saarel</a:t>
                      </a:r>
                      <a:endParaRPr lang="et-EE" sz="1800" dirty="0"/>
                    </a:p>
                  </a:txBody>
                  <a:tcPr/>
                </a:tc>
                <a:tc>
                  <a:txBody>
                    <a:bodyPr/>
                    <a:lstStyle/>
                    <a:p>
                      <a:r>
                        <a:rPr lang="et-EE" sz="1800" dirty="0"/>
                        <a:t>1</a:t>
                      </a:r>
                    </a:p>
                  </a:txBody>
                  <a:tcPr/>
                </a:tc>
                <a:extLst>
                  <a:ext uri="{0D108BD9-81ED-4DB2-BD59-A6C34878D82A}">
                    <a16:rowId xmlns:a16="http://schemas.microsoft.com/office/drawing/2014/main" val="10002"/>
                  </a:ext>
                </a:extLst>
              </a:tr>
              <a:tr h="370840">
                <a:tc>
                  <a:txBody>
                    <a:bodyPr/>
                    <a:lstStyle/>
                    <a:p>
                      <a:r>
                        <a:rPr lang="et-EE" sz="1800" dirty="0"/>
                        <a:t>KSM</a:t>
                      </a:r>
                      <a:r>
                        <a:rPr lang="et-EE" sz="1800" baseline="0" dirty="0"/>
                        <a:t> või loomade heaolu kohustus</a:t>
                      </a:r>
                      <a:endParaRPr lang="et-EE" sz="1800" dirty="0"/>
                    </a:p>
                  </a:txBody>
                  <a:tcPr/>
                </a:tc>
                <a:tc>
                  <a:txBody>
                    <a:bodyPr/>
                    <a:lstStyle/>
                    <a:p>
                      <a:r>
                        <a:rPr lang="et-EE" sz="1800" dirty="0"/>
                        <a:t>3</a:t>
                      </a:r>
                    </a:p>
                  </a:txBody>
                  <a:tcPr/>
                </a:tc>
                <a:extLst>
                  <a:ext uri="{0D108BD9-81ED-4DB2-BD59-A6C34878D82A}">
                    <a16:rowId xmlns:a16="http://schemas.microsoft.com/office/drawing/2014/main" val="10003"/>
                  </a:ext>
                </a:extLst>
              </a:tr>
              <a:tr h="370840">
                <a:tc>
                  <a:txBody>
                    <a:bodyPr/>
                    <a:lstStyle/>
                    <a:p>
                      <a:r>
                        <a:rPr lang="et-EE" sz="1800" dirty="0"/>
                        <a:t>Mahetootja</a:t>
                      </a:r>
                    </a:p>
                  </a:txBody>
                  <a:tcPr/>
                </a:tc>
                <a:tc>
                  <a:txBody>
                    <a:bodyPr/>
                    <a:lstStyle/>
                    <a:p>
                      <a:r>
                        <a:rPr lang="et-EE" sz="1800" dirty="0"/>
                        <a:t>4</a:t>
                      </a:r>
                    </a:p>
                  </a:txBody>
                  <a:tcPr/>
                </a:tc>
                <a:extLst>
                  <a:ext uri="{0D108BD9-81ED-4DB2-BD59-A6C34878D82A}">
                    <a16:rowId xmlns:a16="http://schemas.microsoft.com/office/drawing/2014/main" val="10004"/>
                  </a:ext>
                </a:extLst>
              </a:tr>
              <a:tr h="370840">
                <a:tc>
                  <a:txBody>
                    <a:bodyPr/>
                    <a:lstStyle/>
                    <a:p>
                      <a:r>
                        <a:rPr lang="et-EE" sz="1800" dirty="0"/>
                        <a:t>Bioenergia tootmine</a:t>
                      </a:r>
                    </a:p>
                  </a:txBody>
                  <a:tcPr/>
                </a:tc>
                <a:tc>
                  <a:txBody>
                    <a:bodyPr/>
                    <a:lstStyle/>
                    <a:p>
                      <a:r>
                        <a:rPr lang="et-EE" sz="1800" dirty="0"/>
                        <a:t>3</a:t>
                      </a:r>
                    </a:p>
                  </a:txBody>
                  <a:tcPr/>
                </a:tc>
                <a:extLst>
                  <a:ext uri="{0D108BD9-81ED-4DB2-BD59-A6C34878D82A}">
                    <a16:rowId xmlns:a16="http://schemas.microsoft.com/office/drawing/2014/main" val="10005"/>
                  </a:ext>
                </a:extLst>
              </a:tr>
              <a:tr h="370840">
                <a:tc>
                  <a:txBody>
                    <a:bodyPr/>
                    <a:lstStyle/>
                    <a:p>
                      <a:r>
                        <a:rPr lang="et-EE" sz="1800" dirty="0"/>
                        <a:t>Senine müügitulu</a:t>
                      </a:r>
                    </a:p>
                  </a:txBody>
                  <a:tcPr/>
                </a:tc>
                <a:tc>
                  <a:txBody>
                    <a:bodyPr/>
                    <a:lstStyle/>
                    <a:p>
                      <a:r>
                        <a:rPr lang="et-EE" sz="1800" dirty="0"/>
                        <a:t>5</a:t>
                      </a:r>
                    </a:p>
                  </a:txBody>
                  <a:tcPr/>
                </a:tc>
                <a:extLst>
                  <a:ext uri="{0D108BD9-81ED-4DB2-BD59-A6C34878D82A}">
                    <a16:rowId xmlns:a16="http://schemas.microsoft.com/office/drawing/2014/main" val="10006"/>
                  </a:ext>
                </a:extLst>
              </a:tr>
              <a:tr h="370840">
                <a:tc>
                  <a:txBody>
                    <a:bodyPr/>
                    <a:lstStyle/>
                    <a:p>
                      <a:r>
                        <a:rPr lang="et-EE" sz="1800" dirty="0"/>
                        <a:t>Ehitustegevus</a:t>
                      </a:r>
                    </a:p>
                  </a:txBody>
                  <a:tcPr/>
                </a:tc>
                <a:tc>
                  <a:txBody>
                    <a:bodyPr/>
                    <a:lstStyle/>
                    <a:p>
                      <a:r>
                        <a:rPr lang="et-EE" sz="1800" dirty="0"/>
                        <a:t>2</a:t>
                      </a:r>
                    </a:p>
                  </a:txBody>
                  <a:tcPr/>
                </a:tc>
                <a:extLst>
                  <a:ext uri="{0D108BD9-81ED-4DB2-BD59-A6C34878D82A}">
                    <a16:rowId xmlns:a16="http://schemas.microsoft.com/office/drawing/2014/main" val="10007"/>
                  </a:ext>
                </a:extLst>
              </a:tr>
              <a:tr h="370840">
                <a:tc>
                  <a:txBody>
                    <a:bodyPr/>
                    <a:lstStyle/>
                    <a:p>
                      <a:r>
                        <a:rPr lang="et-EE" sz="1800" dirty="0"/>
                        <a:t>Investeeringu ja müügitulu suhe</a:t>
                      </a:r>
                    </a:p>
                  </a:txBody>
                  <a:tcPr/>
                </a:tc>
                <a:tc>
                  <a:txBody>
                    <a:bodyPr/>
                    <a:lstStyle/>
                    <a:p>
                      <a:r>
                        <a:rPr lang="et-EE" sz="1800" dirty="0"/>
                        <a:t>3</a:t>
                      </a:r>
                    </a:p>
                  </a:txBody>
                  <a:tcPr/>
                </a:tc>
                <a:extLst>
                  <a:ext uri="{0D108BD9-81ED-4DB2-BD59-A6C34878D82A}">
                    <a16:rowId xmlns:a16="http://schemas.microsoft.com/office/drawing/2014/main" val="10008"/>
                  </a:ext>
                </a:extLst>
              </a:tr>
              <a:tr h="370840">
                <a:tc>
                  <a:txBody>
                    <a:bodyPr/>
                    <a:lstStyle/>
                    <a:p>
                      <a:r>
                        <a:rPr lang="et-EE" sz="1800" dirty="0"/>
                        <a:t>Põllumajanduslik</a:t>
                      </a:r>
                      <a:r>
                        <a:rPr lang="et-EE" sz="1800" baseline="0" dirty="0"/>
                        <a:t> müügitulu</a:t>
                      </a:r>
                      <a:endParaRPr lang="et-EE" sz="1800" dirty="0"/>
                    </a:p>
                  </a:txBody>
                  <a:tcPr/>
                </a:tc>
                <a:tc>
                  <a:txBody>
                    <a:bodyPr/>
                    <a:lstStyle/>
                    <a:p>
                      <a:r>
                        <a:rPr lang="et-EE" sz="1800" dirty="0"/>
                        <a:t>9</a:t>
                      </a:r>
                    </a:p>
                  </a:txBody>
                  <a:tcPr/>
                </a:tc>
                <a:extLst>
                  <a:ext uri="{0D108BD9-81ED-4DB2-BD59-A6C34878D82A}">
                    <a16:rowId xmlns:a16="http://schemas.microsoft.com/office/drawing/2014/main" val="10009"/>
                  </a:ext>
                </a:extLst>
              </a:tr>
              <a:tr h="370840">
                <a:tc>
                  <a:txBody>
                    <a:bodyPr/>
                    <a:lstStyle/>
                    <a:p>
                      <a:r>
                        <a:rPr lang="et-EE" sz="1800" dirty="0"/>
                        <a:t>Tootjarühm</a:t>
                      </a:r>
                    </a:p>
                  </a:txBody>
                  <a:tcPr/>
                </a:tc>
                <a:tc>
                  <a:txBody>
                    <a:bodyPr/>
                    <a:lstStyle/>
                    <a:p>
                      <a:r>
                        <a:rPr lang="et-EE" sz="1800" dirty="0">
                          <a:solidFill>
                            <a:srgbClr val="FF0000"/>
                          </a:solidFill>
                        </a:rPr>
                        <a:t>7</a:t>
                      </a:r>
                    </a:p>
                  </a:txBody>
                  <a:tcPr/>
                </a:tc>
                <a:extLst>
                  <a:ext uri="{0D108BD9-81ED-4DB2-BD59-A6C34878D82A}">
                    <a16:rowId xmlns:a16="http://schemas.microsoft.com/office/drawing/2014/main" val="10010"/>
                  </a:ext>
                </a:extLst>
              </a:tr>
              <a:tr h="370840">
                <a:tc>
                  <a:txBody>
                    <a:bodyPr/>
                    <a:lstStyle/>
                    <a:p>
                      <a:r>
                        <a:rPr lang="et-EE" sz="1800" dirty="0"/>
                        <a:t>Vedelsõnnikulaoturi ostmine</a:t>
                      </a:r>
                    </a:p>
                  </a:txBody>
                  <a:tcPr/>
                </a:tc>
                <a:tc>
                  <a:txBody>
                    <a:bodyPr/>
                    <a:lstStyle/>
                    <a:p>
                      <a:r>
                        <a:rPr lang="et-EE" sz="1800" dirty="0"/>
                        <a:t>3</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18733567"/>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Hindamiskriteeriumid, mille mõlema eest punkte saada ei saa</a:t>
            </a:r>
            <a:endParaRPr lang="et-EE" sz="3200" dirty="0"/>
          </a:p>
        </p:txBody>
      </p:sp>
      <p:graphicFrame>
        <p:nvGraphicFramePr>
          <p:cNvPr id="4" name="Sisu kohatäide 3"/>
          <p:cNvGraphicFramePr>
            <a:graphicFrameLocks noGrp="1"/>
          </p:cNvGraphicFramePr>
          <p:nvPr>
            <p:ph sz="half" idx="1"/>
            <p:extLst>
              <p:ext uri="{D42A27DB-BD31-4B8C-83A1-F6EECF244321}">
                <p14:modId xmlns:p14="http://schemas.microsoft.com/office/powerpoint/2010/main" val="1687564036"/>
              </p:ext>
            </p:extLst>
          </p:nvPr>
        </p:nvGraphicFramePr>
        <p:xfrm>
          <a:off x="503238" y="1768477"/>
          <a:ext cx="7884964" cy="2473960"/>
        </p:xfrm>
        <a:graphic>
          <a:graphicData uri="http://schemas.openxmlformats.org/drawingml/2006/table">
            <a:tbl>
              <a:tblPr firstRow="1" bandRow="1">
                <a:tableStyleId>{5C22544A-7EE6-4342-B048-85BDC9FD1C3A}</a:tableStyleId>
              </a:tblPr>
              <a:tblGrid>
                <a:gridCol w="3942482">
                  <a:extLst>
                    <a:ext uri="{9D8B030D-6E8A-4147-A177-3AD203B41FA5}">
                      <a16:colId xmlns:a16="http://schemas.microsoft.com/office/drawing/2014/main" val="20000"/>
                    </a:ext>
                  </a:extLst>
                </a:gridCol>
                <a:gridCol w="3942482">
                  <a:extLst>
                    <a:ext uri="{9D8B030D-6E8A-4147-A177-3AD203B41FA5}">
                      <a16:colId xmlns:a16="http://schemas.microsoft.com/office/drawing/2014/main" val="20001"/>
                    </a:ext>
                  </a:extLst>
                </a:gridCol>
              </a:tblGrid>
              <a:tr h="370840">
                <a:tc>
                  <a:txBody>
                    <a:bodyPr/>
                    <a:lstStyle/>
                    <a:p>
                      <a:r>
                        <a:rPr lang="et-EE" sz="1800" dirty="0"/>
                        <a:t>Hindamiskriteerium</a:t>
                      </a:r>
                    </a:p>
                  </a:txBody>
                  <a:tcPr marL="45100" marR="45100"/>
                </a:tc>
                <a:tc>
                  <a:txBody>
                    <a:bodyPr/>
                    <a:lstStyle/>
                    <a:p>
                      <a:r>
                        <a:rPr lang="et-EE" sz="1800" dirty="0"/>
                        <a:t>Teine</a:t>
                      </a:r>
                      <a:r>
                        <a:rPr lang="et-EE" sz="1800" baseline="0" dirty="0"/>
                        <a:t> hindamiskriteerium</a:t>
                      </a:r>
                      <a:endParaRPr lang="et-EE" sz="1800" dirty="0"/>
                    </a:p>
                  </a:txBody>
                  <a:tcPr marL="45100" marR="45100"/>
                </a:tc>
                <a:extLst>
                  <a:ext uri="{0D108BD9-81ED-4DB2-BD59-A6C34878D82A}">
                    <a16:rowId xmlns:a16="http://schemas.microsoft.com/office/drawing/2014/main" val="10000"/>
                  </a:ext>
                </a:extLst>
              </a:tr>
              <a:tr h="370840">
                <a:tc>
                  <a:txBody>
                    <a:bodyPr/>
                    <a:lstStyle/>
                    <a:p>
                      <a:r>
                        <a:rPr lang="et-EE" sz="1800" dirty="0"/>
                        <a:t>KSM ja loomade heaolu</a:t>
                      </a:r>
                      <a:r>
                        <a:rPr lang="et-EE" sz="1800" baseline="0" dirty="0"/>
                        <a:t> kohustuse omamine</a:t>
                      </a:r>
                      <a:endParaRPr lang="et-EE" sz="1800" dirty="0"/>
                    </a:p>
                  </a:txBody>
                  <a:tcPr marL="45100" marR="45100"/>
                </a:tc>
                <a:tc>
                  <a:txBody>
                    <a:bodyPr/>
                    <a:lstStyle/>
                    <a:p>
                      <a:r>
                        <a:rPr lang="et-EE" sz="1800" dirty="0"/>
                        <a:t>Mahetootmine</a:t>
                      </a:r>
                    </a:p>
                  </a:txBody>
                  <a:tcPr marL="45100" marR="45100"/>
                </a:tc>
                <a:extLst>
                  <a:ext uri="{0D108BD9-81ED-4DB2-BD59-A6C34878D82A}">
                    <a16:rowId xmlns:a16="http://schemas.microsoft.com/office/drawing/2014/main" val="10001"/>
                  </a:ext>
                </a:extLst>
              </a:tr>
              <a:tr h="370840">
                <a:tc>
                  <a:txBody>
                    <a:bodyPr/>
                    <a:lstStyle/>
                    <a:p>
                      <a:r>
                        <a:rPr lang="et-EE" sz="1800" dirty="0">
                          <a:solidFill>
                            <a:srgbClr val="C00000"/>
                          </a:solidFill>
                        </a:rPr>
                        <a:t>Taotlejal on ohustatud tõugu looma pidamise toetuse alusel kohustus pidada kokku vähemalt kuut eesti hobuse, eesti raskeveohobuse, tori universaalsuuna või vana-tori suuna tõugu hobust.</a:t>
                      </a:r>
                    </a:p>
                  </a:txBody>
                  <a:tcPr marL="45100" marR="45100"/>
                </a:tc>
                <a:tc>
                  <a:txBody>
                    <a:bodyPr/>
                    <a:lstStyle/>
                    <a:p>
                      <a:r>
                        <a:rPr lang="et-EE" sz="1800" dirty="0">
                          <a:solidFill>
                            <a:srgbClr val="C00000"/>
                          </a:solidFill>
                          <a:effectLst/>
                          <a:latin typeface="+mj-lt"/>
                          <a:ea typeface="Times New Roman"/>
                        </a:rPr>
                        <a:t>Taotlejal on ohustatud tõugu looma pidamise toetuse alusel kohustus pidada eesti vutti.</a:t>
                      </a:r>
                      <a:endParaRPr lang="et-EE" sz="1800" dirty="0">
                        <a:solidFill>
                          <a:srgbClr val="C00000"/>
                        </a:solidFill>
                        <a:latin typeface="+mj-lt"/>
                      </a:endParaRPr>
                    </a:p>
                  </a:txBody>
                  <a:tcPr marL="45100" marR="45100"/>
                </a:tc>
                <a:extLst>
                  <a:ext uri="{0D108BD9-81ED-4DB2-BD59-A6C34878D82A}">
                    <a16:rowId xmlns:a16="http://schemas.microsoft.com/office/drawing/2014/main" val="10002"/>
                  </a:ext>
                </a:extLst>
              </a:tr>
            </a:tbl>
          </a:graphicData>
        </a:graphic>
      </p:graphicFrame>
      <p:sp>
        <p:nvSpPr>
          <p:cNvPr id="5" name="Sisu kohatäide 4"/>
          <p:cNvSpPr>
            <a:spLocks noGrp="1"/>
          </p:cNvSpPr>
          <p:nvPr>
            <p:ph sz="half" idx="2"/>
          </p:nvPr>
        </p:nvSpPr>
        <p:spPr>
          <a:xfrm>
            <a:off x="467321" y="4644405"/>
            <a:ext cx="8064899" cy="1944216"/>
          </a:xfrm>
        </p:spPr>
        <p:txBody>
          <a:bodyPr/>
          <a:lstStyle/>
          <a:p>
            <a:r>
              <a:rPr lang="et-EE" dirty="0"/>
              <a:t>Keskkonnaplokis olevate hindamiskriteeriumite raames tuleb jälgida, et alati pole võimalik ühe taotluse raames kõiki hindepunkte saada.</a:t>
            </a:r>
          </a:p>
          <a:p>
            <a:pPr lvl="1"/>
            <a:r>
              <a:rPr lang="et-EE" sz="2000" dirty="0"/>
              <a:t>saadavad punktid sõltuvad kavandatavast tegevusest</a:t>
            </a:r>
          </a:p>
        </p:txBody>
      </p:sp>
    </p:spTree>
    <p:extLst>
      <p:ext uri="{BB962C8B-B14F-4D97-AF65-F5344CB8AC3E}">
        <p14:creationId xmlns:p14="http://schemas.microsoft.com/office/powerpoint/2010/main" val="2766999426"/>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Taotluste hindamine (5)</a:t>
            </a:r>
            <a:endParaRPr lang="et-EE" sz="3200" dirty="0"/>
          </a:p>
        </p:txBody>
      </p:sp>
      <p:sp>
        <p:nvSpPr>
          <p:cNvPr id="3" name="Sisu kohatäide 2"/>
          <p:cNvSpPr>
            <a:spLocks noGrp="1"/>
          </p:cNvSpPr>
          <p:nvPr>
            <p:ph idx="1"/>
          </p:nvPr>
        </p:nvSpPr>
        <p:spPr/>
        <p:txBody>
          <a:bodyPr>
            <a:normAutofit fontScale="77500" lnSpcReduction="20000"/>
          </a:bodyPr>
          <a:lstStyle/>
          <a:p>
            <a:r>
              <a:rPr lang="et-EE" dirty="0"/>
              <a:t>Valdkonnaspetsiifilised hindamiskriteeriumid:</a:t>
            </a:r>
          </a:p>
          <a:p>
            <a:pPr lvl="1"/>
            <a:r>
              <a:rPr lang="et-EE" dirty="0"/>
              <a:t>Teravilja, õliseemnete ning valgurikaste taimede kasvatamise valdkonnas </a:t>
            </a:r>
            <a:r>
              <a:rPr lang="et-EE" dirty="0">
                <a:solidFill>
                  <a:schemeClr val="tx1"/>
                </a:solidFill>
              </a:rPr>
              <a:t>– kuivatite rajamine</a:t>
            </a:r>
          </a:p>
          <a:p>
            <a:pPr lvl="1"/>
            <a:r>
              <a:rPr lang="et-EE" dirty="0">
                <a:solidFill>
                  <a:schemeClr val="tx1"/>
                </a:solidFill>
              </a:rPr>
              <a:t>Loomakasvatuse valdkonnas – söötmis- ja jootmisplatsi rajamine; isevarustustaseme parandamine valdkondades, kus Eestis isevarustatus täidetud ei ole täidetud (pardi, hane, kalkuni, pärlkana, faasanite, küüliku- või vabapidamisel  peetavate kanade pidamine</a:t>
            </a:r>
            <a:r>
              <a:rPr lang="et-EE" dirty="0"/>
              <a:t>) ning </a:t>
            </a:r>
            <a:r>
              <a:rPr lang="et-EE" b="1" dirty="0">
                <a:solidFill>
                  <a:srgbClr val="FF0000"/>
                </a:solidFill>
              </a:rPr>
              <a:t>otsustatud tõugu loomade pidamine</a:t>
            </a:r>
          </a:p>
          <a:p>
            <a:pPr lvl="1"/>
            <a:r>
              <a:rPr lang="et-EE" dirty="0"/>
              <a:t>Muu põllumajanduse valdkonnas – </a:t>
            </a:r>
            <a:r>
              <a:rPr lang="et-EE" dirty="0">
                <a:solidFill>
                  <a:schemeClr val="tx1"/>
                </a:solidFill>
              </a:rPr>
              <a:t>isevarustustaseme parandamine valdkondades, kus Eestis isevarustustase täidetud ei ole (marjade, puu- ja köögivilja kasvatamine ning mesindus)</a:t>
            </a:r>
          </a:p>
          <a:p>
            <a:pPr lvl="1"/>
            <a:r>
              <a:rPr lang="et-EE" dirty="0"/>
              <a:t>Piimatoomise valdkonnas- </a:t>
            </a:r>
            <a:r>
              <a:rPr lang="et-EE" b="1" dirty="0">
                <a:solidFill>
                  <a:srgbClr val="FF0000"/>
                </a:solidFill>
              </a:rPr>
              <a:t>maakarja pidamine</a:t>
            </a:r>
          </a:p>
          <a:p>
            <a:pPr marL="399884" lvl="1" indent="0"/>
            <a:endParaRPr lang="et-EE" dirty="0"/>
          </a:p>
        </p:txBody>
      </p:sp>
    </p:spTree>
    <p:extLst>
      <p:ext uri="{BB962C8B-B14F-4D97-AF65-F5344CB8AC3E}">
        <p14:creationId xmlns:p14="http://schemas.microsoft.com/office/powerpoint/2010/main" val="2656047266"/>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altLang="en-US" sz="3200" b="1" dirty="0"/>
              <a:t>Taotluste hindamine (6)</a:t>
            </a:r>
            <a:endParaRPr lang="et-EE" sz="3200" dirty="0"/>
          </a:p>
        </p:txBody>
      </p:sp>
      <p:sp>
        <p:nvSpPr>
          <p:cNvPr id="3" name="Sisu kohatäide 2"/>
          <p:cNvSpPr>
            <a:spLocks noGrp="1"/>
          </p:cNvSpPr>
          <p:nvPr>
            <p:ph idx="1"/>
          </p:nvPr>
        </p:nvSpPr>
        <p:spPr/>
        <p:txBody>
          <a:bodyPr>
            <a:normAutofit/>
          </a:bodyPr>
          <a:lstStyle/>
          <a:p>
            <a:pPr marL="0" indent="-57126"/>
            <a:r>
              <a:rPr lang="et-EE" dirty="0"/>
              <a:t> Enim on võimalik hindepunkte saada järgnevate kriteeriumite alusel:</a:t>
            </a:r>
          </a:p>
          <a:p>
            <a:pPr marL="399884" lvl="1" indent="0"/>
            <a:endParaRPr lang="et-EE" dirty="0"/>
          </a:p>
        </p:txBody>
      </p:sp>
      <p:graphicFrame>
        <p:nvGraphicFramePr>
          <p:cNvPr id="4" name="Tabel 3"/>
          <p:cNvGraphicFramePr>
            <a:graphicFrameLocks noGrp="1"/>
          </p:cNvGraphicFramePr>
          <p:nvPr>
            <p:extLst>
              <p:ext uri="{D42A27DB-BD31-4B8C-83A1-F6EECF244321}">
                <p14:modId xmlns:p14="http://schemas.microsoft.com/office/powerpoint/2010/main" val="3186441466"/>
              </p:ext>
            </p:extLst>
          </p:nvPr>
        </p:nvGraphicFramePr>
        <p:xfrm>
          <a:off x="323305" y="2772198"/>
          <a:ext cx="8352928" cy="3810916"/>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298119">
                <a:tc>
                  <a:txBody>
                    <a:bodyPr/>
                    <a:lstStyle/>
                    <a:p>
                      <a:r>
                        <a:rPr lang="et-EE" sz="1600" dirty="0"/>
                        <a:t>Kriteerium</a:t>
                      </a:r>
                    </a:p>
                  </a:txBody>
                  <a:tcPr/>
                </a:tc>
                <a:tc>
                  <a:txBody>
                    <a:bodyPr/>
                    <a:lstStyle/>
                    <a:p>
                      <a:r>
                        <a:rPr lang="et-EE" sz="1600" dirty="0"/>
                        <a:t>Max hindepunktid</a:t>
                      </a:r>
                    </a:p>
                  </a:txBody>
                  <a:tcPr/>
                </a:tc>
                <a:extLst>
                  <a:ext uri="{0D108BD9-81ED-4DB2-BD59-A6C34878D82A}">
                    <a16:rowId xmlns:a16="http://schemas.microsoft.com/office/drawing/2014/main" val="10000"/>
                  </a:ext>
                </a:extLst>
              </a:tr>
              <a:tr h="338276">
                <a:tc>
                  <a:txBody>
                    <a:bodyPr/>
                    <a:lstStyle/>
                    <a:p>
                      <a:r>
                        <a:rPr lang="et-EE" sz="1600" dirty="0"/>
                        <a:t>Põllumajandusliku müügitulu osakaal</a:t>
                      </a:r>
                    </a:p>
                  </a:txBody>
                  <a:tcPr/>
                </a:tc>
                <a:tc>
                  <a:txBody>
                    <a:bodyPr/>
                    <a:lstStyle/>
                    <a:p>
                      <a:pPr algn="ctr"/>
                      <a:r>
                        <a:rPr lang="et-EE" sz="1600" dirty="0"/>
                        <a:t>9</a:t>
                      </a:r>
                    </a:p>
                  </a:txBody>
                  <a:tcPr/>
                </a:tc>
                <a:extLst>
                  <a:ext uri="{0D108BD9-81ED-4DB2-BD59-A6C34878D82A}">
                    <a16:rowId xmlns:a16="http://schemas.microsoft.com/office/drawing/2014/main" val="10001"/>
                  </a:ext>
                </a:extLst>
              </a:tr>
              <a:tr h="33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600" dirty="0"/>
                        <a:t>Investeeringutoetuse varasem mittesaamine</a:t>
                      </a:r>
                    </a:p>
                  </a:txBody>
                  <a:tcPr/>
                </a:tc>
                <a:tc>
                  <a:txBody>
                    <a:bodyPr/>
                    <a:lstStyle/>
                    <a:p>
                      <a:pPr algn="ctr"/>
                      <a:r>
                        <a:rPr lang="et-EE" sz="1600" dirty="0"/>
                        <a:t>8</a:t>
                      </a:r>
                    </a:p>
                  </a:txBody>
                  <a:tcPr/>
                </a:tc>
                <a:extLst>
                  <a:ext uri="{0D108BD9-81ED-4DB2-BD59-A6C34878D82A}">
                    <a16:rowId xmlns:a16="http://schemas.microsoft.com/office/drawing/2014/main" val="10002"/>
                  </a:ext>
                </a:extLst>
              </a:tr>
              <a:tr h="298119">
                <a:tc>
                  <a:txBody>
                    <a:bodyPr/>
                    <a:lstStyle/>
                    <a:p>
                      <a:r>
                        <a:rPr lang="et-EE" sz="1600" dirty="0"/>
                        <a:t>Senise müügitulu</a:t>
                      </a:r>
                      <a:r>
                        <a:rPr lang="et-EE" sz="1600" baseline="0" dirty="0"/>
                        <a:t> alusel</a:t>
                      </a:r>
                      <a:endParaRPr lang="et-EE" sz="1600" dirty="0"/>
                    </a:p>
                  </a:txBody>
                  <a:tcPr/>
                </a:tc>
                <a:tc>
                  <a:txBody>
                    <a:bodyPr/>
                    <a:lstStyle/>
                    <a:p>
                      <a:pPr algn="ctr"/>
                      <a:r>
                        <a:rPr lang="et-EE" sz="1600" dirty="0"/>
                        <a:t>5</a:t>
                      </a:r>
                    </a:p>
                  </a:txBody>
                  <a:tcPr/>
                </a:tc>
                <a:extLst>
                  <a:ext uri="{0D108BD9-81ED-4DB2-BD59-A6C34878D82A}">
                    <a16:rowId xmlns:a16="http://schemas.microsoft.com/office/drawing/2014/main" val="10003"/>
                  </a:ext>
                </a:extLst>
              </a:tr>
              <a:tr h="514933">
                <a:tc>
                  <a:txBody>
                    <a:bodyPr/>
                    <a:lstStyle/>
                    <a:p>
                      <a:r>
                        <a:rPr lang="et-EE" sz="1600" dirty="0"/>
                        <a:t>Sõnnikuhoidla rajamine,</a:t>
                      </a:r>
                      <a:r>
                        <a:rPr lang="et-EE" sz="1600" baseline="0" dirty="0"/>
                        <a:t> kui taotlejal seda varem ei olnud</a:t>
                      </a:r>
                      <a:endParaRPr lang="et-EE" sz="1600" dirty="0"/>
                    </a:p>
                  </a:txBody>
                  <a:tcPr/>
                </a:tc>
                <a:tc>
                  <a:txBody>
                    <a:bodyPr/>
                    <a:lstStyle/>
                    <a:p>
                      <a:pPr algn="ctr"/>
                      <a:r>
                        <a:rPr lang="et-EE" sz="1600" dirty="0"/>
                        <a:t>7</a:t>
                      </a:r>
                    </a:p>
                  </a:txBody>
                  <a:tcPr/>
                </a:tc>
                <a:extLst>
                  <a:ext uri="{0D108BD9-81ED-4DB2-BD59-A6C34878D82A}">
                    <a16:rowId xmlns:a16="http://schemas.microsoft.com/office/drawing/2014/main" val="10004"/>
                  </a:ext>
                </a:extLst>
              </a:tr>
              <a:tr h="628228">
                <a:tc>
                  <a:txBody>
                    <a:bodyPr/>
                    <a:lstStyle/>
                    <a:p>
                      <a:r>
                        <a:rPr lang="et-EE" sz="1600" dirty="0"/>
                        <a:t>Valdkonnaspetsiifilise kriteeriumina</a:t>
                      </a:r>
                      <a:r>
                        <a:rPr lang="et-EE" sz="1600" baseline="0" dirty="0"/>
                        <a:t> valdkonnad, kus isevarustuse tase Eestis ei ole täidetud</a:t>
                      </a:r>
                      <a:endParaRPr lang="et-EE" sz="1600" dirty="0"/>
                    </a:p>
                  </a:txBody>
                  <a:tcPr/>
                </a:tc>
                <a:tc>
                  <a:txBody>
                    <a:bodyPr/>
                    <a:lstStyle/>
                    <a:p>
                      <a:pPr algn="ctr"/>
                      <a:r>
                        <a:rPr lang="et-EE" sz="1600" dirty="0"/>
                        <a:t>7</a:t>
                      </a:r>
                    </a:p>
                  </a:txBody>
                  <a:tcPr/>
                </a:tc>
                <a:extLst>
                  <a:ext uri="{0D108BD9-81ED-4DB2-BD59-A6C34878D82A}">
                    <a16:rowId xmlns:a16="http://schemas.microsoft.com/office/drawing/2014/main" val="10005"/>
                  </a:ext>
                </a:extLst>
              </a:tr>
              <a:tr h="628228">
                <a:tc>
                  <a:txBody>
                    <a:bodyPr/>
                    <a:lstStyle/>
                    <a:p>
                      <a:r>
                        <a:rPr lang="et-EE" sz="1600" dirty="0">
                          <a:solidFill>
                            <a:srgbClr val="C00000"/>
                          </a:solidFill>
                        </a:rPr>
                        <a:t>Ühistegevuse arendamine</a:t>
                      </a:r>
                    </a:p>
                  </a:txBody>
                  <a:tcPr/>
                </a:tc>
                <a:tc>
                  <a:txBody>
                    <a:bodyPr/>
                    <a:lstStyle/>
                    <a:p>
                      <a:pPr algn="ctr"/>
                      <a:r>
                        <a:rPr lang="et-EE" sz="1600" dirty="0">
                          <a:solidFill>
                            <a:srgbClr val="C00000"/>
                          </a:solidFill>
                        </a:rPr>
                        <a:t>7</a:t>
                      </a:r>
                    </a:p>
                  </a:txBody>
                  <a:tcPr/>
                </a:tc>
                <a:extLst>
                  <a:ext uri="{0D108BD9-81ED-4DB2-BD59-A6C34878D82A}">
                    <a16:rowId xmlns:a16="http://schemas.microsoft.com/office/drawing/2014/main" val="10006"/>
                  </a:ext>
                </a:extLst>
              </a:tr>
              <a:tr h="628228">
                <a:tc>
                  <a:txBody>
                    <a:bodyPr/>
                    <a:lstStyle/>
                    <a:p>
                      <a:r>
                        <a:rPr lang="et-EE" sz="1600" dirty="0">
                          <a:solidFill>
                            <a:srgbClr val="C00000"/>
                          </a:solidFill>
                        </a:rPr>
                        <a:t>Kuivati ehitamine, kui investeeringu teostajaks</a:t>
                      </a:r>
                      <a:r>
                        <a:rPr lang="et-EE" sz="1600" baseline="0" dirty="0">
                          <a:solidFill>
                            <a:srgbClr val="C00000"/>
                          </a:solidFill>
                        </a:rPr>
                        <a:t> on sertifitseeritud seemnetootja</a:t>
                      </a:r>
                      <a:endParaRPr lang="et-EE" sz="1600" dirty="0">
                        <a:solidFill>
                          <a:srgbClr val="C00000"/>
                        </a:solidFill>
                      </a:endParaRPr>
                    </a:p>
                  </a:txBody>
                  <a:tcPr/>
                </a:tc>
                <a:tc>
                  <a:txBody>
                    <a:bodyPr/>
                    <a:lstStyle/>
                    <a:p>
                      <a:pPr algn="ctr"/>
                      <a:r>
                        <a:rPr lang="et-EE" sz="1600" dirty="0">
                          <a:solidFill>
                            <a:srgbClr val="C00000"/>
                          </a:solidFill>
                        </a:rPr>
                        <a:t>5</a:t>
                      </a: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2987603" y="1172833"/>
            <a:ext cx="4243415" cy="450542"/>
          </a:xfrm>
          <a:prstGeom prst="rect">
            <a:avLst/>
          </a:prstGeom>
          <a:noFill/>
        </p:spPr>
        <p:txBody>
          <a:bodyPr wrap="none" lIns="91403" tIns="45700" rIns="91403" bIns="45700" rtlCol="0">
            <a:spAutoFit/>
          </a:bodyPr>
          <a:lstStyle/>
          <a:p>
            <a:pPr defTabSz="449076">
              <a:lnSpc>
                <a:spcPct val="97000"/>
              </a:lnSpc>
            </a:pPr>
            <a:r>
              <a:rPr lang="et-EE" sz="2400" b="1" dirty="0" err="1">
                <a:solidFill>
                  <a:srgbClr val="FF0000"/>
                </a:solidFill>
                <a:ea typeface="Microsoft YaHei" charset="-122"/>
              </a:rPr>
              <a:t>Lävend</a:t>
            </a:r>
            <a:r>
              <a:rPr lang="et-EE" sz="2400" b="1" dirty="0">
                <a:solidFill>
                  <a:srgbClr val="FF0000"/>
                </a:solidFill>
                <a:ea typeface="Microsoft YaHei" charset="-122"/>
              </a:rPr>
              <a:t> 25% </a:t>
            </a:r>
            <a:r>
              <a:rPr lang="et-EE" sz="2400" b="1" dirty="0" err="1">
                <a:solidFill>
                  <a:srgbClr val="FF0000"/>
                </a:solidFill>
                <a:ea typeface="Microsoft YaHei" charset="-122"/>
              </a:rPr>
              <a:t>max</a:t>
            </a:r>
            <a:r>
              <a:rPr lang="et-EE" sz="2400" b="1" dirty="0">
                <a:solidFill>
                  <a:srgbClr val="FF0000"/>
                </a:solidFill>
                <a:ea typeface="Microsoft YaHei" charset="-122"/>
              </a:rPr>
              <a:t> hindepunktidest</a:t>
            </a:r>
          </a:p>
        </p:txBody>
      </p:sp>
    </p:spTree>
    <p:extLst>
      <p:ext uri="{BB962C8B-B14F-4D97-AF65-F5344CB8AC3E}">
        <p14:creationId xmlns:p14="http://schemas.microsoft.com/office/powerpoint/2010/main" val="3040805155"/>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7169" name="Group 1"/>
          <p:cNvGraphicFramePr>
            <a:graphicFrameLocks noGrp="1"/>
          </p:cNvGraphicFramePr>
          <p:nvPr>
            <p:extLst>
              <p:ext uri="{D42A27DB-BD31-4B8C-83A1-F6EECF244321}">
                <p14:modId xmlns:p14="http://schemas.microsoft.com/office/powerpoint/2010/main" val="1270525475"/>
              </p:ext>
            </p:extLst>
          </p:nvPr>
        </p:nvGraphicFramePr>
        <p:xfrm>
          <a:off x="0" y="53"/>
          <a:ext cx="9002713" cy="1800225"/>
        </p:xfrm>
        <a:graphic>
          <a:graphicData uri="http://schemas.openxmlformats.org/drawingml/2006/table">
            <a:tbl>
              <a:tblPr/>
              <a:tblGrid>
                <a:gridCol w="9002713">
                  <a:extLst>
                    <a:ext uri="{9D8B030D-6E8A-4147-A177-3AD203B41FA5}">
                      <a16:colId xmlns:a16="http://schemas.microsoft.com/office/drawing/2014/main" val="20000"/>
                    </a:ext>
                  </a:extLst>
                </a:gridCol>
              </a:tblGrid>
              <a:tr h="1800225">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Roboto Condensed" charset="0"/>
                          <a:ea typeface="Microsoft YaHei"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Roboto Condensed" charset="0"/>
                          <a:ea typeface="Microsoft YaHei"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Roboto Condensed" charset="0"/>
                          <a:ea typeface="Microsoft YaHei"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Roboto Condensed" charset="0"/>
                          <a:ea typeface="Microsoft YaHei"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Roboto Condensed" charset="0"/>
                          <a:ea typeface="Microsoft YaHei" charset="-122"/>
                        </a:defRPr>
                      </a:lvl9p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t-EE" altLang="en-US" sz="1800" b="0" i="0" u="none" strike="noStrike" cap="none" normalizeH="0" baseline="0" dirty="0">
                        <a:ln>
                          <a:noFill/>
                        </a:ln>
                        <a:solidFill>
                          <a:srgbClr val="000000"/>
                        </a:solidFill>
                        <a:effectLst/>
                        <a:latin typeface="Roboto Condensed" charset="0"/>
                        <a:ea typeface="Microsoft YaHei" charset="-122"/>
                      </a:endParaRP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7175" name="Rectangle 7"/>
          <p:cNvSpPr>
            <a:spLocks noGrp="1" noChangeArrowheads="1"/>
          </p:cNvSpPr>
          <p:nvPr>
            <p:ph type="title"/>
          </p:nvPr>
        </p:nvSpPr>
        <p:spPr>
          <a:xfrm>
            <a:off x="1403403" y="2340028"/>
            <a:ext cx="2447925" cy="612775"/>
          </a:xfrm>
          <a:ln/>
        </p:spPr>
        <p:txBody>
          <a:bodyPr tIns="155635" anchor="t"/>
          <a:lstStyle/>
          <a:p>
            <a:pPr>
              <a:tabLst>
                <a:tab pos="719919" algn="l"/>
                <a:tab pos="1439838" algn="l"/>
                <a:tab pos="2159758" algn="l"/>
              </a:tabLst>
            </a:pPr>
            <a:r>
              <a:rPr lang="et-EE" altLang="en-US" sz="5400">
                <a:solidFill>
                  <a:srgbClr val="FFFFFF"/>
                </a:solidFill>
              </a:rPr>
              <a:t>Aitäh!</a:t>
            </a:r>
          </a:p>
        </p:txBody>
      </p:sp>
      <p:sp>
        <p:nvSpPr>
          <p:cNvPr id="7176" name="Text Box 8"/>
          <p:cNvSpPr txBox="1">
            <a:spLocks noChangeArrowheads="1"/>
          </p:cNvSpPr>
          <p:nvPr/>
        </p:nvSpPr>
        <p:spPr bwMode="auto">
          <a:xfrm>
            <a:off x="1386607" y="3348444"/>
            <a:ext cx="7199313"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775" rIns="0" bIns="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Roboto Condensed" charset="0"/>
                <a:ea typeface="Microsoft YaHei" charset="-122"/>
              </a:defRPr>
            </a:lvl9pPr>
          </a:lstStyle>
          <a:p>
            <a:pPr defTabSz="446793">
              <a:lnSpc>
                <a:spcPct val="97000"/>
              </a:lnSpc>
            </a:pPr>
            <a:r>
              <a:rPr lang="et-EE" altLang="en-US" sz="2000" dirty="0">
                <a:solidFill>
                  <a:srgbClr val="FFFFFF"/>
                </a:solidFill>
              </a:rPr>
              <a:t>Elar Neito, </a:t>
            </a:r>
            <a:r>
              <a:rPr lang="et-EE" altLang="en-US" sz="2000" dirty="0">
                <a:solidFill>
                  <a:srgbClr val="FFFFFF"/>
                </a:solidFill>
                <a:hlinkClick r:id="rId3"/>
              </a:rPr>
              <a:t>elar.neito@agri.ee</a:t>
            </a:r>
            <a:endParaRPr lang="et-EE" altLang="en-US" sz="2000" dirty="0">
              <a:solidFill>
                <a:srgbClr val="FFFFFF"/>
              </a:solidFill>
            </a:endParaRPr>
          </a:p>
          <a:p>
            <a:pPr lvl="0" defTabSz="446793">
              <a:lnSpc>
                <a:spcPct val="97000"/>
              </a:lnSpc>
              <a:tabLst/>
            </a:pPr>
            <a:r>
              <a:rPr lang="et-EE" altLang="en-US" sz="2000" dirty="0">
                <a:solidFill>
                  <a:srgbClr val="FFFFFF"/>
                </a:solidFill>
                <a:latin typeface="Roboto Condensed" panose="02000000000000000000" pitchFamily="2" charset="0"/>
                <a:ea typeface="Microsoft YaHei" panose="020B0503020204020204" pitchFamily="34" charset="-122"/>
              </a:rPr>
              <a:t>Harry Pässa, </a:t>
            </a:r>
            <a:r>
              <a:rPr lang="et-EE" altLang="en-US" sz="2000" dirty="0">
                <a:solidFill>
                  <a:srgbClr val="FFFFFF"/>
                </a:solidFill>
                <a:latin typeface="Roboto Condensed" panose="02000000000000000000" pitchFamily="2" charset="0"/>
                <a:ea typeface="Microsoft YaHei" panose="020B0503020204020204" pitchFamily="34" charset="-122"/>
                <a:hlinkClick r:id="rId4"/>
              </a:rPr>
              <a:t>harry.passa@agri.ee</a:t>
            </a:r>
            <a:endParaRPr lang="et-EE" altLang="en-US" sz="2000" dirty="0">
              <a:solidFill>
                <a:srgbClr val="FFFFFF"/>
              </a:solidFill>
              <a:latin typeface="Roboto Condensed" panose="02000000000000000000" pitchFamily="2" charset="0"/>
              <a:ea typeface="Microsoft YaHei" panose="020B0503020204020204" pitchFamily="34" charset="-122"/>
            </a:endParaRPr>
          </a:p>
          <a:p>
            <a:pPr defTabSz="446793">
              <a:lnSpc>
                <a:spcPct val="97000"/>
              </a:lnSpc>
            </a:pPr>
            <a:endParaRPr lang="et-EE" altLang="en-US" sz="2000" dirty="0">
              <a:solidFill>
                <a:srgbClr val="FFFFFF"/>
              </a:solidFill>
            </a:endParaRPr>
          </a:p>
          <a:p>
            <a:pPr defTabSz="446793">
              <a:lnSpc>
                <a:spcPct val="97000"/>
              </a:lnSpc>
            </a:pPr>
            <a:endParaRPr lang="et-EE" altLang="en-US" sz="2000" dirty="0">
              <a:solidFill>
                <a:srgbClr val="FFFFFF"/>
              </a:solidFill>
            </a:endParaRP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60" y="188195"/>
            <a:ext cx="2380444" cy="136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120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sz="3600" b="1" dirty="0"/>
              <a:t>Toimunud voorude raames tegevuste elluviimise tähtajad (hinnangulised)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3733304"/>
              </p:ext>
            </p:extLst>
          </p:nvPr>
        </p:nvGraphicFramePr>
        <p:xfrm>
          <a:off x="251294" y="2412155"/>
          <a:ext cx="8424938" cy="2880321"/>
        </p:xfrm>
        <a:graphic>
          <a:graphicData uri="http://schemas.openxmlformats.org/drawingml/2006/table">
            <a:tbl>
              <a:tblPr firstRow="1" firstCol="1" bandRow="1">
                <a:tableStyleId>{5C22544A-7EE6-4342-B048-85BDC9FD1C3A}</a:tableStyleId>
              </a:tblPr>
              <a:tblGrid>
                <a:gridCol w="2807724">
                  <a:extLst>
                    <a:ext uri="{9D8B030D-6E8A-4147-A177-3AD203B41FA5}">
                      <a16:colId xmlns:a16="http://schemas.microsoft.com/office/drawing/2014/main" val="20000"/>
                    </a:ext>
                  </a:extLst>
                </a:gridCol>
                <a:gridCol w="2808607">
                  <a:extLst>
                    <a:ext uri="{9D8B030D-6E8A-4147-A177-3AD203B41FA5}">
                      <a16:colId xmlns:a16="http://schemas.microsoft.com/office/drawing/2014/main" val="20001"/>
                    </a:ext>
                  </a:extLst>
                </a:gridCol>
                <a:gridCol w="2808607">
                  <a:extLst>
                    <a:ext uri="{9D8B030D-6E8A-4147-A177-3AD203B41FA5}">
                      <a16:colId xmlns:a16="http://schemas.microsoft.com/office/drawing/2014/main" val="20002"/>
                    </a:ext>
                  </a:extLst>
                </a:gridCol>
              </a:tblGrid>
              <a:tr h="1269729">
                <a:tc>
                  <a:txBody>
                    <a:bodyPr/>
                    <a:lstStyle/>
                    <a:p>
                      <a:pPr algn="ctr">
                        <a:lnSpc>
                          <a:spcPct val="115000"/>
                        </a:lnSpc>
                        <a:spcAft>
                          <a:spcPts val="0"/>
                        </a:spcAft>
                      </a:pPr>
                      <a:r>
                        <a:rPr lang="et-EE" sz="1600" dirty="0">
                          <a:effectLst/>
                        </a:rPr>
                        <a:t>Taotlusvoor</a:t>
                      </a:r>
                      <a:endParaRPr lang="et-EE"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t-EE" sz="1600" dirty="0">
                          <a:effectLst/>
                        </a:rPr>
                        <a:t>Esimeste toetuse saajate tegevuste elluviimise tähtaeg</a:t>
                      </a:r>
                      <a:endParaRPr lang="et-EE" sz="16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t-EE" sz="1600" dirty="0">
                          <a:effectLst/>
                        </a:rPr>
                        <a:t>Hiliseimalt rahuldatud taotluste alusel tegevuste elluviimise tähtaeg</a:t>
                      </a:r>
                      <a:endParaRPr lang="et-EE"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402648">
                <a:tc>
                  <a:txBody>
                    <a:bodyPr/>
                    <a:lstStyle/>
                    <a:p>
                      <a:pPr>
                        <a:lnSpc>
                          <a:spcPct val="115000"/>
                        </a:lnSpc>
                        <a:spcAft>
                          <a:spcPts val="0"/>
                        </a:spcAft>
                      </a:pPr>
                      <a:r>
                        <a:rPr lang="et-EE" sz="1600" dirty="0">
                          <a:effectLst/>
                        </a:rPr>
                        <a:t>I voor</a:t>
                      </a:r>
                      <a:endParaRPr lang="et-EE" sz="16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a:effectLst/>
                        </a:rPr>
                        <a:t>7.09.2018</a:t>
                      </a:r>
                      <a:endParaRPr lang="et-EE" sz="160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a:effectLst/>
                        </a:rPr>
                        <a:t>9.05.2019</a:t>
                      </a:r>
                      <a:endParaRPr lang="et-EE"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402648">
                <a:tc>
                  <a:txBody>
                    <a:bodyPr/>
                    <a:lstStyle/>
                    <a:p>
                      <a:pPr>
                        <a:lnSpc>
                          <a:spcPct val="115000"/>
                        </a:lnSpc>
                        <a:spcAft>
                          <a:spcPts val="0"/>
                        </a:spcAft>
                      </a:pPr>
                      <a:r>
                        <a:rPr lang="et-EE" sz="1600" dirty="0">
                          <a:effectLst/>
                        </a:rPr>
                        <a:t>II voor</a:t>
                      </a:r>
                      <a:endParaRPr lang="et-EE" sz="1600" dirty="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a:effectLst/>
                        </a:rPr>
                        <a:t>28.10.2018</a:t>
                      </a:r>
                      <a:endParaRPr lang="et-EE" sz="160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a:effectLst/>
                        </a:rPr>
                        <a:t>8.12.2018</a:t>
                      </a:r>
                      <a:endParaRPr lang="et-EE"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402648">
                <a:tc>
                  <a:txBody>
                    <a:bodyPr/>
                    <a:lstStyle/>
                    <a:p>
                      <a:pPr>
                        <a:lnSpc>
                          <a:spcPct val="115000"/>
                        </a:lnSpc>
                        <a:spcAft>
                          <a:spcPts val="0"/>
                        </a:spcAft>
                      </a:pPr>
                      <a:r>
                        <a:rPr lang="et-EE" sz="1600">
                          <a:effectLst/>
                        </a:rPr>
                        <a:t>III voor</a:t>
                      </a:r>
                      <a:endParaRPr lang="et-EE" sz="160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a:effectLst/>
                        </a:rPr>
                        <a:t>22.04.2019</a:t>
                      </a:r>
                      <a:endParaRPr lang="et-EE" sz="160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a:effectLst/>
                        </a:rPr>
                        <a:t>10.08.2020</a:t>
                      </a:r>
                      <a:endParaRPr lang="et-EE"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402648">
                <a:tc>
                  <a:txBody>
                    <a:bodyPr/>
                    <a:lstStyle/>
                    <a:p>
                      <a:pPr>
                        <a:lnSpc>
                          <a:spcPct val="115000"/>
                        </a:lnSpc>
                        <a:spcAft>
                          <a:spcPts val="0"/>
                        </a:spcAft>
                      </a:pPr>
                      <a:r>
                        <a:rPr lang="et-EE" sz="1600">
                          <a:effectLst/>
                        </a:rPr>
                        <a:t>IV voor</a:t>
                      </a:r>
                      <a:endParaRPr lang="et-EE" sz="160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a:effectLst/>
                        </a:rPr>
                        <a:t>2.06.2019</a:t>
                      </a:r>
                      <a:endParaRPr lang="et-EE" sz="1600">
                        <a:effectLst/>
                        <a:latin typeface="Times New Roman"/>
                        <a:ea typeface="Calibri"/>
                        <a:cs typeface="Times New Roman"/>
                      </a:endParaRPr>
                    </a:p>
                  </a:txBody>
                  <a:tcPr marL="68580" marR="68580" marT="0" marB="0"/>
                </a:tc>
                <a:tc>
                  <a:txBody>
                    <a:bodyPr/>
                    <a:lstStyle/>
                    <a:p>
                      <a:pPr>
                        <a:lnSpc>
                          <a:spcPct val="115000"/>
                        </a:lnSpc>
                        <a:spcAft>
                          <a:spcPts val="0"/>
                        </a:spcAft>
                      </a:pPr>
                      <a:r>
                        <a:rPr lang="et-EE" sz="1600" dirty="0">
                          <a:effectLst/>
                        </a:rPr>
                        <a:t>6.09.2019</a:t>
                      </a:r>
                      <a:endParaRPr lang="et-EE"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07552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3600" b="1" dirty="0"/>
              <a:t>Määratud toetus taotleja EMTAK 2008 tegevusala alusel (voorud I-IV)</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5538544"/>
              </p:ext>
            </p:extLst>
          </p:nvPr>
        </p:nvGraphicFramePr>
        <p:xfrm>
          <a:off x="503238" y="1768475"/>
          <a:ext cx="7956550" cy="4513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260175"/>
      </p:ext>
    </p:extLst>
  </p:cSld>
  <p:clrMapOvr>
    <a:masterClrMapping/>
  </p:clrMapOvr>
  <p:transition spd="slow">
    <p:push dir="u"/>
  </p:transition>
</p:sld>
</file>

<file path=ppt/theme/theme1.xml><?xml version="1.0" encoding="utf-8"?>
<a:theme xmlns:a="http://schemas.openxmlformats.org/drawingml/2006/main" name="slaidipohi-maaeluministeerium-2015-e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KuM_esitlusslaidid_3lovi">
  <a:themeElements>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rkvarakomplekti Office kujundus">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US" altLang="en-US"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Tarkvarakomplekti Office kujundu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rkvarakomplekti Office kujundu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rkvarakomplekti Office kujundu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rkvarakomplekti Office kujundu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rkvarakomplekti Office kujund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rkvarakomplekti Office kujund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rkvarakomplekti Office kujund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slaidipohi-maaeluministeerium-2015-est</Template>
  <TotalTime>0</TotalTime>
  <Words>7093</Words>
  <Application>Microsoft Office PowerPoint</Application>
  <PresentationFormat>Custom</PresentationFormat>
  <Paragraphs>634</Paragraphs>
  <Slides>79</Slides>
  <Notes>65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79</vt:i4>
      </vt:variant>
    </vt:vector>
  </HeadingPairs>
  <TitlesOfParts>
    <vt:vector size="90" baseType="lpstr">
      <vt:lpstr>Microsoft YaHei</vt:lpstr>
      <vt:lpstr>Arial</vt:lpstr>
      <vt:lpstr>Arial Unicode MS</vt:lpstr>
      <vt:lpstr>Calibri</vt:lpstr>
      <vt:lpstr>Roboto Condensed</vt:lpstr>
      <vt:lpstr>Times New Roman</vt:lpstr>
      <vt:lpstr>Wingdings</vt:lpstr>
      <vt:lpstr>slaidipohi-maaeluministeerium-2015-est</vt:lpstr>
      <vt:lpstr>KuM_esitlusslaidid_3lovi</vt:lpstr>
      <vt:lpstr>4_KuM_esitlusslaidid_3lovi</vt:lpstr>
      <vt:lpstr>1_KuM_esitlusslaidid_3lovi</vt:lpstr>
      <vt:lpstr>Põllumajandusettevõtete tulemuslikkuse parandamine</vt:lpstr>
      <vt:lpstr>Ettekande sisu</vt:lpstr>
      <vt:lpstr>Meetme sihtgrupp</vt:lpstr>
      <vt:lpstr>Toetuse taotlenud ettevõtjate osakaal meetme sihtgrupis</vt:lpstr>
      <vt:lpstr>Meetme 4.1 rakendumine</vt:lpstr>
      <vt:lpstr>Toetuse taotlemine, määramine ja väljamaksmine tegevusvaldkondade kaupa</vt:lpstr>
      <vt:lpstr>Investeeringute elluviimine maakondade lõikes (voorud I-III)</vt:lpstr>
      <vt:lpstr>Toimunud voorude raames tegevuste elluviimise tähtajad (hinnangulised)</vt:lpstr>
      <vt:lpstr>Määratud toetus taotleja EMTAK 2008 tegevusala alusel (voorud I-IV)</vt:lpstr>
      <vt:lpstr>Miks me täna siin oleme?</vt:lpstr>
      <vt:lpstr>Viies taotlusvoor toimub ...</vt:lpstr>
      <vt:lpstr>Meetme eelarve</vt:lpstr>
      <vt:lpstr>Meetme 4.1 V taotlusvooru eelarve tegevusvaldkondade kaupa (kokku 22,5 mln eurot)</vt:lpstr>
      <vt:lpstr>MAK meetme 4.1“Investeeringud põllumajandusettevõtte tulemuslikkuse parandamiseks“ õiguslik alus</vt:lpstr>
      <vt:lpstr>Olulisemad muudatused viiendaks taotlusvooruks</vt:lpstr>
      <vt:lpstr>Toetuse taotleja</vt:lpstr>
      <vt:lpstr>Toetust saab taotleda ettevõtja, …</vt:lpstr>
      <vt:lpstr>FIE üleminek äriühinguks või teiseks FIE-ks</vt:lpstr>
      <vt:lpstr>Toojarühmade erisus (1)</vt:lpstr>
      <vt:lpstr>Toojarühmade erisus (2)</vt:lpstr>
      <vt:lpstr>Nõuded toetuse taotlejale – majandusaasta pikkus</vt:lpstr>
      <vt:lpstr>Nõuded toetuse taotlejale – majandusaasnäitajate vaatlemine</vt:lpstr>
      <vt:lpstr>Varasem toetuste saamine</vt:lpstr>
      <vt:lpstr>Nõuded toetuse taotleja jätkusuutlikkusele (1)</vt:lpstr>
      <vt:lpstr>Nõuded toetuse taotleja jätkusuutlikkusele (2)</vt:lpstr>
      <vt:lpstr>Noor ettevõtja</vt:lpstr>
      <vt:lpstr>Toetatavad tegevused</vt:lpstr>
      <vt:lpstr>Toetatavad tegevused</vt:lpstr>
      <vt:lpstr>Toetatava tegevuse osaks võib olla ka … </vt:lpstr>
      <vt:lpstr>Ehitamine ja ehitusluba</vt:lpstr>
      <vt:lpstr>Omandisuhe investeeringuobjektiga </vt:lpstr>
      <vt:lpstr>Investeeringuobjekti asukoha omandisuhe</vt:lpstr>
      <vt:lpstr>Nõuded niisutussüsteemi ehitamiseks ja niisutuseks vajaliku statsionaarse seadme ostmiseks antava toetuse kohta </vt:lpstr>
      <vt:lpstr>Veekasutuse vähendamise kohustus niisutussüsteemi investeeringu tulemusena (1)</vt:lpstr>
      <vt:lpstr>Veekasutuse vähendamise kohustus niisutussüsteemi investeeringu tulemusena (2)</vt:lpstr>
      <vt:lpstr>Veekasutuse vähendamise kohustus niisutussüsteemi investeeringu tulemusena (3)</vt:lpstr>
      <vt:lpstr>Niisutussüsteemi nõutud reaalse veekasutuse vähendamise kindlakstegemisel (1)</vt:lpstr>
      <vt:lpstr>Vee seisundi määratlemine</vt:lpstr>
      <vt:lpstr>Mobiilsete masinate ja seadmete ostmine</vt:lpstr>
      <vt:lpstr>Abikõlblik kulu</vt:lpstr>
      <vt:lpstr>Mitteabikõlblik kulu (olulisemad)</vt:lpstr>
      <vt:lpstr>Toetuse määr ja suurus</vt:lpstr>
      <vt:lpstr>Hinnapakkumiste küsimine</vt:lpstr>
      <vt:lpstr>Hinnapakkumiste arv</vt:lpstr>
      <vt:lpstr>Hinnapakkumus ehitustegevuse korral</vt:lpstr>
      <vt:lpstr>Hinnapakkumus niisutussüsteemide puhul</vt:lpstr>
      <vt:lpstr>Hinnapakkumus kasutatud masinate ja seadmete ostmise korral</vt:lpstr>
      <vt:lpstr>Muud hinnapakkumiste nõuded</vt:lpstr>
      <vt:lpstr>Toetuse taotlemine ja investeeringu tegemine</vt:lpstr>
      <vt:lpstr>Taotluse esitamine</vt:lpstr>
      <vt:lpstr>Koos taotlusega tuleb esitakse avaldusel järgmised andmed niisutustegevuse korral (1)</vt:lpstr>
      <vt:lpstr>Koos taotlusega tuleb esitakse avaldusel järgmised andmed niisutustegevuse korral (2)</vt:lpstr>
      <vt:lpstr>Koos taotlusega tuleb esitakse avaldusel järgmised andmed niisutustegevuse korral (3)</vt:lpstr>
      <vt:lpstr>Koos taotlusega tuleb esitakse avaldusel järgmised andmed niisutustegevuse korral (4)</vt:lpstr>
      <vt:lpstr>Toetuse taotluse menetlemine niisutussüsteemi investeeringute puhul</vt:lpstr>
      <vt:lpstr>Investeeringute tegemine (1)</vt:lpstr>
      <vt:lpstr>Investeeringute tegemine (2)</vt:lpstr>
      <vt:lpstr> Investeeringute tegemine liisinguga (1)</vt:lpstr>
      <vt:lpstr>Investeeringute tegemine liisinguga (2)</vt:lpstr>
      <vt:lpstr>Toetuse saaja kohustused (1)</vt:lpstr>
      <vt:lpstr>Toetuse saaja kohustused (2)</vt:lpstr>
      <vt:lpstr>Toetuse saaja kohustused (3)</vt:lpstr>
      <vt:lpstr>Toetuse saaja kohustused (4)</vt:lpstr>
      <vt:lpstr>Toetuse saaja muud kohustused (1)</vt:lpstr>
      <vt:lpstr>Toetuse saaja muud kohustused (2)</vt:lpstr>
      <vt:lpstr>Toetuse saaja muud kohustused (3)</vt:lpstr>
      <vt:lpstr>Toetuse saaja muud kohustused (4)</vt:lpstr>
      <vt:lpstr>Toetuse saaja muud kohustused niisutustegevuse korral (5)</vt:lpstr>
      <vt:lpstr>Osaliselt tasutud kuludokumentide kasutamine</vt:lpstr>
      <vt:lpstr>Põllumajandusettevõtete tulemuslikkuse parandamise meetme taotluste hindamine</vt:lpstr>
      <vt:lpstr>Taotluste hindamine (1)</vt:lpstr>
      <vt:lpstr>Taotluste hindamine (2)</vt:lpstr>
      <vt:lpstr>Taotluste hindamine (3)</vt:lpstr>
      <vt:lpstr>Taotluste hindamine (4)</vt:lpstr>
      <vt:lpstr>Hindamiskriteeriumid, mis on kõigis valdkondades samad</vt:lpstr>
      <vt:lpstr>Hindamiskriteeriumid, mille mõlema eest punkte saada ei saa</vt:lpstr>
      <vt:lpstr>Taotluste hindamine (5)</vt:lpstr>
      <vt:lpstr>Taotluste hindamine (6)</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slaidipõhi; presentatsioonipõhi; slaidid; presentatsioonid; slaid; mall; template</cp:keywords>
  <cp:lastModifiedBy/>
  <cp:revision>1</cp:revision>
  <dcterms:created xsi:type="dcterms:W3CDTF">2015-11-17T09:53:04Z</dcterms:created>
  <dcterms:modified xsi:type="dcterms:W3CDTF">2017-11-09T08:49:16Z</dcterms:modified>
</cp:coreProperties>
</file>